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5"/>
  </p:notesMasterIdLst>
  <p:sldIdLst>
    <p:sldId id="308" r:id="rId2"/>
    <p:sldId id="309" r:id="rId3"/>
    <p:sldId id="294" r:id="rId4"/>
    <p:sldId id="342" r:id="rId5"/>
    <p:sldId id="295" r:id="rId6"/>
    <p:sldId id="335" r:id="rId7"/>
    <p:sldId id="338" r:id="rId8"/>
    <p:sldId id="339" r:id="rId9"/>
    <p:sldId id="340" r:id="rId10"/>
    <p:sldId id="321" r:id="rId11"/>
    <p:sldId id="320" r:id="rId12"/>
    <p:sldId id="334" r:id="rId13"/>
    <p:sldId id="297" r:id="rId14"/>
    <p:sldId id="322" r:id="rId15"/>
    <p:sldId id="323" r:id="rId16"/>
    <p:sldId id="314" r:id="rId17"/>
    <p:sldId id="315" r:id="rId18"/>
    <p:sldId id="319" r:id="rId19"/>
    <p:sldId id="324" r:id="rId20"/>
    <p:sldId id="343" r:id="rId21"/>
    <p:sldId id="325" r:id="rId22"/>
    <p:sldId id="326" r:id="rId23"/>
    <p:sldId id="327" r:id="rId24"/>
    <p:sldId id="328" r:id="rId25"/>
    <p:sldId id="329" r:id="rId26"/>
    <p:sldId id="330" r:id="rId27"/>
    <p:sldId id="261" r:id="rId28"/>
    <p:sldId id="298" r:id="rId29"/>
    <p:sldId id="299" r:id="rId30"/>
    <p:sldId id="300" r:id="rId31"/>
    <p:sldId id="258" r:id="rId32"/>
    <p:sldId id="301" r:id="rId33"/>
    <p:sldId id="305" r:id="rId34"/>
    <p:sldId id="306" r:id="rId35"/>
    <p:sldId id="302" r:id="rId36"/>
    <p:sldId id="257" r:id="rId37"/>
    <p:sldId id="265" r:id="rId38"/>
    <p:sldId id="263" r:id="rId39"/>
    <p:sldId id="269" r:id="rId40"/>
    <p:sldId id="270" r:id="rId41"/>
    <p:sldId id="341" r:id="rId42"/>
    <p:sldId id="304" r:id="rId43"/>
    <p:sldId id="310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EFF29"/>
    <a:srgbClr val="007033"/>
    <a:srgbClr val="FF2549"/>
    <a:srgbClr val="1D3A00"/>
    <a:srgbClr val="D6370C"/>
    <a:srgbClr val="003635"/>
    <a:srgbClr val="C33A1F"/>
    <a:srgbClr val="FF856D"/>
    <a:srgbClr val="005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21" autoAdjust="0"/>
  </p:normalViewPr>
  <p:slideViewPr>
    <p:cSldViewPr snapToGrid="0">
      <p:cViewPr>
        <p:scale>
          <a:sx n="80" d="100"/>
          <a:sy n="80" d="100"/>
        </p:scale>
        <p:origin x="-876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d-ID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6AF356-1FC0-4034-8F3D-7958785575D9}" type="slidenum">
              <a:rPr lang="en-US" altLang="id-ID"/>
              <a:pPr/>
              <a:t>32</a:t>
            </a:fld>
            <a:endParaRPr lang="en-US" alt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0C104-7D90-49D8-85EC-891E158EE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34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0C104-7D90-49D8-85EC-891E158EE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3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d-ID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FC00A5-855C-4674-B420-BA8A2075AC5C}" type="slidenum">
              <a:rPr lang="en-US" altLang="id-ID"/>
              <a:pPr/>
              <a:t>28</a:t>
            </a:fld>
            <a:endParaRPr lang="en-US" alt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315" y="3067665"/>
            <a:ext cx="8067369" cy="9586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8317" y="4063181"/>
            <a:ext cx="8082115" cy="678426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26" y="821646"/>
            <a:ext cx="8259098" cy="763526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600200"/>
            <a:ext cx="8246070" cy="3262122"/>
          </a:xfrm>
        </p:spPr>
        <p:txBody>
          <a:bodyPr/>
          <a:lstStyle>
            <a:lvl1pPr algn="ctr"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0141" y="443407"/>
            <a:ext cx="6571913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2767" y="1177436"/>
            <a:ext cx="6594035" cy="3511061"/>
          </a:xfr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43" y="861582"/>
            <a:ext cx="8093365" cy="7635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67026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142662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algn="ct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algn="ct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7026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42662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algn="ct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algn="ct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867DF-3DCA-4725-94F0-F2B6BD747A82}"/>
              </a:ext>
            </a:extLst>
          </p:cNvPr>
          <p:cNvSpPr txBox="1"/>
          <p:nvPr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4114800" y="159942"/>
            <a:ext cx="762000" cy="600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072718" y="760378"/>
            <a:ext cx="284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KOMISI INFORMASI</a:t>
            </a:r>
          </a:p>
          <a:p>
            <a:pPr algn="ctr"/>
            <a:r>
              <a:rPr lang="en-US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PROVINSI SULAWESI TENGAH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1543050"/>
            <a:ext cx="73152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Bahnschrift SemiBold Condensed" panose="020B0502040204020203" pitchFamily="34" charset="0"/>
              </a:rPr>
              <a:t>PENTINGNYA KETERBUKAAN INFORMASI DALAM MEWUJUDKAN PRINSIP </a:t>
            </a:r>
          </a:p>
          <a:p>
            <a:pPr algn="ctr"/>
            <a:r>
              <a:rPr lang="en-US" sz="2400" b="1" dirty="0" smtClean="0">
                <a:latin typeface="Bahnschrift SemiBold Condensed" panose="020B0502040204020203" pitchFamily="34" charset="0"/>
              </a:rPr>
              <a:t>TRANSPARANSI DAN AKUNTABILITAS PEMERINTAH DAERAH</a:t>
            </a:r>
            <a:endParaRPr lang="en-US" sz="24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2576720"/>
            <a:ext cx="3832528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Bahnschrift SemiBold Condensed" panose="020B0502040204020203" pitchFamily="34" charset="0"/>
              </a:rPr>
              <a:t>OLEH :</a:t>
            </a:r>
          </a:p>
          <a:p>
            <a:pPr algn="ctr"/>
            <a:r>
              <a:rPr lang="en-US" sz="1600" b="1" dirty="0" smtClean="0">
                <a:latin typeface="Bahnschrift SemiBold Condensed" panose="020B0502040204020203" pitchFamily="34" charset="0"/>
              </a:rPr>
              <a:t>H. ABBAS H.A RAHIM, SH., MED</a:t>
            </a:r>
          </a:p>
          <a:p>
            <a:pPr algn="ctr"/>
            <a:r>
              <a:rPr lang="en-US" sz="1600" b="1" dirty="0" smtClean="0">
                <a:latin typeface="Bahnschrift SemiBold Condensed" panose="020B0502040204020203" pitchFamily="34" charset="0"/>
              </a:rPr>
              <a:t>(KETUA KOMISI INFORMASI PROVINSI SULAWESI TENGAH)</a:t>
            </a:r>
            <a:endParaRPr lang="en-US" sz="16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8169" y="4017397"/>
            <a:ext cx="2831159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Bahnschrift SemiBold Condensed" panose="020B0502040204020203" pitchFamily="34" charset="0"/>
              </a:rPr>
              <a:t>RAKOR PPID PROV. SULTENG</a:t>
            </a:r>
          </a:p>
          <a:p>
            <a:pPr algn="ctr"/>
            <a:r>
              <a:rPr lang="en-US" sz="1600" b="1" dirty="0" smtClean="0">
                <a:latin typeface="Bahnschrift SemiBold Condensed" panose="020B0502040204020203" pitchFamily="34" charset="0"/>
              </a:rPr>
              <a:t>AT SIURI COTTAGE, TENTENA</a:t>
            </a:r>
          </a:p>
          <a:p>
            <a:pPr algn="ctr"/>
            <a:r>
              <a:rPr lang="en-US" sz="1600" b="1" dirty="0" smtClean="0">
                <a:latin typeface="Bahnschrift SemiBold Condensed" panose="020B0502040204020203" pitchFamily="34" charset="0"/>
              </a:rPr>
              <a:t>RABU 14 MEI 2024 – KAMIS 15 MEI 2024</a:t>
            </a:r>
            <a:endParaRPr lang="en-US" sz="1600" b="1" dirty="0">
              <a:latin typeface="Bahnschrift SemiBold Condensed" panose="020B0502040204020203" pitchFamily="34" charset="0"/>
            </a:endParaRPr>
          </a:p>
        </p:txBody>
      </p:sp>
      <p:sp>
        <p:nvSpPr>
          <p:cNvPr id="14" name="Flowchart: Punched Tape 13"/>
          <p:cNvSpPr/>
          <p:nvPr/>
        </p:nvSpPr>
        <p:spPr>
          <a:xfrm rot="19385795">
            <a:off x="742784" y="132116"/>
            <a:ext cx="648694" cy="237623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unched Tape 14"/>
          <p:cNvSpPr/>
          <p:nvPr/>
        </p:nvSpPr>
        <p:spPr>
          <a:xfrm rot="19385795">
            <a:off x="844559" y="284516"/>
            <a:ext cx="648694" cy="237623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3A17AF-4778-E1C4-643E-13F38669E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5407" y="1371600"/>
            <a:ext cx="411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smtClean="0"/>
              <a:t>SESUAI INPRES NO 7 TAHUN 1999, AKUNTABILITAS MERUPAKAN PERWUJUDAN KEWAJIBAN SUATU INSTANSI PEMERINTAH UNTUK MEMPERTANGGUNG JAWABKAN KEBERHASILAN / KEGAGALAN PELAKSANAAN MISI ORGANISASI DALAM MENCAPAI TUJUAN-TUJUAN DAN SASARAN-SASARAN YANG TELAH DITETAPKAN MELALUI ALAT PERTANGGUNGJAWABAN SECARA PERIODIK.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117860" y="685800"/>
            <a:ext cx="6512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AKUNTABILITAS DALAM KETERBUKAAN INFORMASI PUBLIK</a:t>
            </a:r>
          </a:p>
          <a:p>
            <a:pPr algn="r"/>
            <a:r>
              <a:rPr lang="en-US" sz="2000" b="1" dirty="0" smtClean="0"/>
              <a:t>DAN INPRES NO 7 TAHUN 1999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45974" y="1371600"/>
            <a:ext cx="27999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smtClean="0"/>
              <a:t>DALAM ISTILAH LAIN JUGA BERMAKNA DIMANA SETIAP PROSES DAN HASIL PELAYANAN PUBLIK HARUS DAPAT DIPERTANGGUNGJAWABKAN KEPADA PUBLIK.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393E37D-267E-88E6-3A1A-2E5921A75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91" y="0"/>
            <a:ext cx="92381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80999" y="198909"/>
            <a:ext cx="8229601" cy="428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lIns="0" rIns="0" bIns="0" anchor="b"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54864" algn="ctr"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PRADIGMA </a:t>
            </a:r>
            <a:r>
              <a:rPr lang="en-US" sz="32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Keterbukaan</a:t>
            </a: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Informasi</a:t>
            </a: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en-US" sz="32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Publik</a:t>
            </a:r>
            <a:r>
              <a:rPr lang="en-US" sz="32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?</a:t>
            </a:r>
            <a:endParaRPr lang="en-US" sz="3200" dirty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TextBox 35"/>
          <p:cNvSpPr txBox="1">
            <a:spLocks noChangeArrowheads="1"/>
          </p:cNvSpPr>
          <p:nvPr/>
        </p:nvSpPr>
        <p:spPr bwMode="auto">
          <a:xfrm>
            <a:off x="320633" y="711176"/>
            <a:ext cx="4691682" cy="44323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500" b="1" dirty="0" smtClean="0">
                <a:latin typeface="Rockwell" pitchFamily="18" charset="0"/>
                <a:cs typeface="+mn-cs"/>
              </a:rPr>
              <a:t>UU No. 14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tahun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2008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tentang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KIP</a:t>
            </a:r>
          </a:p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1500" b="1" dirty="0" err="1" smtClean="0">
                <a:latin typeface="Rockwell" pitchFamily="18" charset="0"/>
                <a:cs typeface="+mn-cs"/>
              </a:rPr>
              <a:t>Asas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(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Pasal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2)</a:t>
            </a:r>
          </a:p>
          <a:p>
            <a:pPr marL="323850" indent="-323850" algn="just" eaLnBrk="1" fontAlgn="auto" hangingPunct="1">
              <a:spcBef>
                <a:spcPts val="600"/>
              </a:spcBef>
              <a:spcAft>
                <a:spcPts val="0"/>
              </a:spcAft>
              <a:buFontTx/>
              <a:buAutoNum type="arabicParenBoth"/>
              <a:tabLst>
                <a:tab pos="312738" algn="l"/>
              </a:tabLst>
              <a:defRPr/>
            </a:pPr>
            <a:r>
              <a:rPr lang="en-US" altLang="en-US" sz="1500" dirty="0" err="1" smtClean="0">
                <a:latin typeface="Rockwell" pitchFamily="18" charset="0"/>
                <a:cs typeface="+mn-cs"/>
              </a:rPr>
              <a:t>Setiap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Informasi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Publik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bersifat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terbuka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</a:t>
            </a:r>
            <a:r>
              <a:rPr lang="id-ID" altLang="en-US" sz="1500" b="1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dapat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diakses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oleh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setiap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Pengguna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Informasi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Publik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. </a:t>
            </a:r>
          </a:p>
          <a:p>
            <a:pPr marL="323850" indent="-323850"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1500" dirty="0" smtClean="0">
                <a:latin typeface="Rockwell" pitchFamily="18" charset="0"/>
                <a:cs typeface="+mn-cs"/>
              </a:rPr>
              <a:t>(2)</a:t>
            </a:r>
            <a:r>
              <a:rPr lang="id-ID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Informasi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Publik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yang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dikecualikan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</a:t>
            </a:r>
            <a:r>
              <a:rPr lang="id-ID" altLang="en-US" sz="1500" b="1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bersifat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ketat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dan</a:t>
            </a:r>
            <a:r>
              <a:rPr lang="en-US" altLang="en-US" sz="1500" b="1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dirty="0" err="1" smtClean="0">
                <a:latin typeface="Rockwell" pitchFamily="18" charset="0"/>
                <a:cs typeface="+mn-cs"/>
              </a:rPr>
              <a:t>terbatas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. </a:t>
            </a:r>
          </a:p>
          <a:p>
            <a:pPr marL="323850" indent="-323850"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1500" dirty="0" smtClean="0">
                <a:latin typeface="Rockwell" pitchFamily="18" charset="0"/>
                <a:cs typeface="+mn-cs"/>
              </a:rPr>
              <a:t>(4)	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Informasi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Publik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yang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dikecualikan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bersifat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rahasia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sesuai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dengan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Undang­Undang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,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kepatutan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,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kepentingan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umum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didasarkan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pada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pengujian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tentang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u="sng" dirty="0" err="1" smtClean="0">
                <a:latin typeface="Rockwell" pitchFamily="18" charset="0"/>
                <a:cs typeface="+mn-cs"/>
              </a:rPr>
              <a:t>konsekuensi</a:t>
            </a:r>
            <a:r>
              <a:rPr lang="en-US" altLang="en-US" sz="1500" b="1" u="sng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yang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timbul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apabila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suatu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informasi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diberikan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kepada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masyarakat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serta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setelah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dipertimbangkan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dengan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saksama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bahwa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menutup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Informasi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Publik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dapat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melindungi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b="1" u="sng" dirty="0" err="1" smtClean="0">
                <a:latin typeface="Rockwell" pitchFamily="18" charset="0"/>
                <a:cs typeface="+mn-cs"/>
              </a:rPr>
              <a:t>kepentingan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yang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lebih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besar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daripada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membukanya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atau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 </a:t>
            </a:r>
            <a:r>
              <a:rPr lang="en-US" altLang="en-US" sz="1500" dirty="0" err="1" smtClean="0">
                <a:latin typeface="Rockwell" pitchFamily="18" charset="0"/>
                <a:cs typeface="+mn-cs"/>
              </a:rPr>
              <a:t>sebaliknya</a:t>
            </a:r>
            <a:r>
              <a:rPr lang="en-US" altLang="en-US" sz="1500" dirty="0" smtClean="0">
                <a:latin typeface="Rockwell" pitchFamily="18" charset="0"/>
                <a:cs typeface="+mn-cs"/>
              </a:rPr>
              <a:t>. </a:t>
            </a:r>
          </a:p>
        </p:txBody>
      </p:sp>
      <p:sp>
        <p:nvSpPr>
          <p:cNvPr id="4" name="Oval 3"/>
          <p:cNvSpPr/>
          <p:nvPr/>
        </p:nvSpPr>
        <p:spPr>
          <a:xfrm>
            <a:off x="5205413" y="1113235"/>
            <a:ext cx="1905000" cy="132159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Tertutup</a:t>
            </a:r>
            <a:endParaRPr lang="en-US" b="1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157913" y="1893094"/>
            <a:ext cx="495300" cy="36671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67613" y="1378744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id-ID">
                <a:latin typeface="Century Schoolbook" pitchFamily="18" charset="0"/>
              </a:rPr>
              <a:t>Terbuka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405563" y="1656160"/>
            <a:ext cx="1162050" cy="42029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34014" y="800100"/>
            <a:ext cx="1552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id-ID">
                <a:latin typeface="Century Schoolbook" pitchFamily="18" charset="0"/>
              </a:rPr>
              <a:t>DULU !!!!!!!!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34014" y="2810000"/>
            <a:ext cx="1552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id-ID" dirty="0" err="1">
                <a:latin typeface="Century Schoolbook" pitchFamily="18" charset="0"/>
              </a:rPr>
              <a:t>Sekarang</a:t>
            </a:r>
            <a:r>
              <a:rPr lang="en-US" altLang="id-ID" dirty="0">
                <a:latin typeface="Century Schoolbook" pitchFamily="18" charset="0"/>
              </a:rPr>
              <a:t> !</a:t>
            </a:r>
          </a:p>
        </p:txBody>
      </p:sp>
      <p:sp>
        <p:nvSpPr>
          <p:cNvPr id="10" name="Oval 9"/>
          <p:cNvSpPr/>
          <p:nvPr/>
        </p:nvSpPr>
        <p:spPr>
          <a:xfrm>
            <a:off x="5257800" y="3150394"/>
            <a:ext cx="1905000" cy="1321594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Terbuka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57913" y="3926681"/>
            <a:ext cx="495300" cy="36671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402388" y="3701654"/>
            <a:ext cx="1162050" cy="420290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567613" y="3351610"/>
            <a:ext cx="121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id-ID">
                <a:latin typeface="Century Schoolbook" pitchFamily="18" charset="0"/>
              </a:rPr>
              <a:t>Tertutup (pasal 17)</a:t>
            </a:r>
          </a:p>
        </p:txBody>
      </p:sp>
    </p:spTree>
    <p:extLst>
      <p:ext uri="{BB962C8B-B14F-4D97-AF65-F5344CB8AC3E}">
        <p14:creationId xmlns:p14="http://schemas.microsoft.com/office/powerpoint/2010/main" val="29799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8" grpId="0"/>
      <p:bldP spid="9" grpId="0"/>
      <p:bldP spid="10" grpId="0" animBg="1"/>
      <p:bldP spid="11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6012161" y="3410839"/>
            <a:ext cx="2797215" cy="290015"/>
          </a:xfrm>
          <a:prstGeom prst="roundRect">
            <a:avLst/>
          </a:prstGeom>
          <a:ln w="1270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>
                <a:solidFill>
                  <a:schemeClr val="bg1"/>
                </a:solidFill>
              </a:rPr>
              <a:t>INF. YANG DIKECUALIKAN</a:t>
            </a:r>
          </a:p>
        </p:txBody>
      </p:sp>
      <p:grpSp>
        <p:nvGrpSpPr>
          <p:cNvPr id="154" name="Group 153"/>
          <p:cNvGrpSpPr/>
          <p:nvPr/>
        </p:nvGrpSpPr>
        <p:grpSpPr>
          <a:xfrm>
            <a:off x="6156325" y="3700463"/>
            <a:ext cx="2232099" cy="1201013"/>
            <a:chOff x="6156325" y="3700463"/>
            <a:chExt cx="2232099" cy="1201013"/>
          </a:xfrm>
        </p:grpSpPr>
        <p:sp>
          <p:nvSpPr>
            <p:cNvPr id="43" name="Rounded Rectangle 42"/>
            <p:cNvSpPr/>
            <p:nvPr/>
          </p:nvSpPr>
          <p:spPr>
            <a:xfrm>
              <a:off x="6503081" y="3854611"/>
              <a:ext cx="1866293" cy="262727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200" b="1" dirty="0">
                  <a:solidFill>
                    <a:schemeClr val="bg1"/>
                  </a:solidFill>
                </a:rPr>
                <a:t>RAHASIA NEGARA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7783513" y="3700463"/>
              <a:ext cx="0" cy="857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165851" y="3786188"/>
              <a:ext cx="9525" cy="102989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6156326" y="3786188"/>
              <a:ext cx="163671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46"/>
            <p:cNvSpPr/>
            <p:nvPr/>
          </p:nvSpPr>
          <p:spPr>
            <a:xfrm>
              <a:off x="6504596" y="4189889"/>
              <a:ext cx="1836204" cy="187656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200" b="1" dirty="0">
                  <a:solidFill>
                    <a:schemeClr val="bg1"/>
                  </a:solidFill>
                </a:rPr>
                <a:t>RAHASIA BISNIS</a:t>
              </a: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6516217" y="4449006"/>
              <a:ext cx="1872207" cy="187656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200" b="1" dirty="0">
                  <a:solidFill>
                    <a:schemeClr val="bg1"/>
                  </a:solidFill>
                </a:rPr>
                <a:t>RAHASIA PRIBADI</a:t>
              </a: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6516218" y="4713820"/>
              <a:ext cx="1872206" cy="187656"/>
            </a:xfrm>
            <a:prstGeom prst="roundRect">
              <a:avLst/>
            </a:prstGeom>
            <a:ln w="28575">
              <a:solidFill>
                <a:schemeClr val="tx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200" b="1" dirty="0">
                  <a:solidFill>
                    <a:schemeClr val="bg1"/>
                  </a:solidFill>
                </a:rPr>
                <a:t>RAHASIA JABATAN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6156325" y="3976688"/>
              <a:ext cx="330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6165850" y="4299347"/>
              <a:ext cx="330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6176963" y="4543425"/>
              <a:ext cx="330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6167438" y="4813697"/>
              <a:ext cx="330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lowchart: Process 19"/>
          <p:cNvSpPr/>
          <p:nvPr/>
        </p:nvSpPr>
        <p:spPr>
          <a:xfrm>
            <a:off x="0" y="12532"/>
            <a:ext cx="9118989" cy="628736"/>
          </a:xfrm>
          <a:prstGeom prst="flowChartProcess">
            <a:avLst/>
          </a:prstGeom>
          <a:solidFill>
            <a:srgbClr val="9EFF2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KETERSEDIAAN </a:t>
            </a:r>
            <a:r>
              <a:rPr lang="en-US" sz="2400" b="1" dirty="0">
                <a:solidFill>
                  <a:srgbClr val="FF0000"/>
                </a:solidFill>
              </a:rPr>
              <a:t>INFORMASI PUBLIK  </a:t>
            </a:r>
          </a:p>
          <a:p>
            <a:pPr algn="ctr" eaLnBrk="1" hangingPunct="1"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956185" y="2778249"/>
            <a:ext cx="3642649" cy="307074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bg1"/>
                </a:solidFill>
              </a:rPr>
              <a:t>INFORMASI PUBLIK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93171" y="3453101"/>
            <a:ext cx="2022597" cy="290015"/>
          </a:xfrm>
          <a:prstGeom prst="roundRect">
            <a:avLst/>
          </a:prstGeom>
          <a:ln w="1270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00" b="1" dirty="0">
                <a:solidFill>
                  <a:schemeClr val="bg1"/>
                </a:solidFill>
              </a:rPr>
              <a:t>INF. YANG WAJIB DISEDIAKAN &amp; DIUMUMKAN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79512" y="3957880"/>
            <a:ext cx="1008112" cy="27125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" b="1" dirty="0">
                <a:solidFill>
                  <a:schemeClr val="bg1"/>
                </a:solidFill>
              </a:rPr>
              <a:t>BERKALA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331876" y="3950092"/>
            <a:ext cx="1082273" cy="27852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" b="1" dirty="0">
                <a:solidFill>
                  <a:schemeClr val="bg1"/>
                </a:solidFill>
              </a:rPr>
              <a:t>SERTA MERTA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678548" y="4228613"/>
            <a:ext cx="2321827" cy="714862"/>
            <a:chOff x="678548" y="4228613"/>
            <a:chExt cx="2321827" cy="714862"/>
          </a:xfrm>
        </p:grpSpPr>
        <p:sp>
          <p:nvSpPr>
            <p:cNvPr id="67" name="Oval 66"/>
            <p:cNvSpPr/>
            <p:nvPr/>
          </p:nvSpPr>
          <p:spPr>
            <a:xfrm>
              <a:off x="1476376" y="4449366"/>
              <a:ext cx="792163" cy="49410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b="1" dirty="0">
                  <a:solidFill>
                    <a:schemeClr val="tx1"/>
                  </a:solidFill>
                </a:rPr>
                <a:t>26</a:t>
              </a:r>
            </a:p>
          </p:txBody>
        </p:sp>
        <p:cxnSp>
          <p:nvCxnSpPr>
            <p:cNvPr id="69" name="Elbow Connector 68"/>
            <p:cNvCxnSpPr/>
            <p:nvPr/>
          </p:nvCxnSpPr>
          <p:spPr>
            <a:xfrm rot="16200000" flipH="1">
              <a:off x="841309" y="4066377"/>
              <a:ext cx="467285" cy="792808"/>
            </a:xfrm>
            <a:prstGeom prst="bentConnector2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Elbow Connector 70"/>
            <p:cNvCxnSpPr>
              <a:endCxn id="67" idx="6"/>
            </p:cNvCxnSpPr>
            <p:nvPr/>
          </p:nvCxnSpPr>
          <p:spPr>
            <a:xfrm rot="10800000" flipV="1">
              <a:off x="2268539" y="4248149"/>
              <a:ext cx="731836" cy="448271"/>
            </a:xfrm>
            <a:prstGeom prst="bentConnector3">
              <a:avLst>
                <a:gd name="adj1" fmla="val -759"/>
              </a:avLst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55" idx="2"/>
            </p:cNvCxnSpPr>
            <p:nvPr/>
          </p:nvCxnSpPr>
          <p:spPr>
            <a:xfrm rot="5400000">
              <a:off x="1754427" y="4345852"/>
              <a:ext cx="235825" cy="1348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1893943" y="3094435"/>
            <a:ext cx="5526031" cy="358667"/>
            <a:chOff x="1893943" y="3094435"/>
            <a:chExt cx="5526031" cy="358667"/>
          </a:xfrm>
        </p:grpSpPr>
        <p:cxnSp>
          <p:nvCxnSpPr>
            <p:cNvPr id="54" name="Straight Connector 53"/>
            <p:cNvCxnSpPr>
              <a:endCxn id="36" idx="0"/>
            </p:cNvCxnSpPr>
            <p:nvPr/>
          </p:nvCxnSpPr>
          <p:spPr>
            <a:xfrm rot="16200000" flipH="1">
              <a:off x="7342299" y="3342369"/>
              <a:ext cx="136620" cy="3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35" idx="0"/>
            </p:cNvCxnSpPr>
            <p:nvPr/>
          </p:nvCxnSpPr>
          <p:spPr>
            <a:xfrm rot="5400000">
              <a:off x="1811723" y="3359823"/>
              <a:ext cx="186026" cy="5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744971" y="3094435"/>
              <a:ext cx="0" cy="1881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893943" y="3276600"/>
              <a:ext cx="5526031" cy="14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0" y="675211"/>
            <a:ext cx="9144000" cy="2035971"/>
            <a:chOff x="0" y="675211"/>
            <a:chExt cx="9144000" cy="2035971"/>
          </a:xfrm>
        </p:grpSpPr>
        <p:cxnSp>
          <p:nvCxnSpPr>
            <p:cNvPr id="7" name="Elbow Connector 6"/>
            <p:cNvCxnSpPr/>
            <p:nvPr/>
          </p:nvCxnSpPr>
          <p:spPr>
            <a:xfrm rot="5400000">
              <a:off x="4808538" y="2083711"/>
              <a:ext cx="594122" cy="660819"/>
            </a:xfrm>
            <a:prstGeom prst="bentConnector3">
              <a:avLst>
                <a:gd name="adj1" fmla="val 5841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/>
            <p:cNvGrpSpPr/>
            <p:nvPr/>
          </p:nvGrpSpPr>
          <p:grpSpPr>
            <a:xfrm>
              <a:off x="0" y="675211"/>
              <a:ext cx="9144000" cy="1626393"/>
              <a:chOff x="728274" y="1370536"/>
              <a:chExt cx="8649520" cy="1626393"/>
            </a:xfrm>
          </p:grpSpPr>
          <p:sp>
            <p:nvSpPr>
              <p:cNvPr id="8" name="Pentagon 7"/>
              <p:cNvSpPr/>
              <p:nvPr/>
            </p:nvSpPr>
            <p:spPr>
              <a:xfrm>
                <a:off x="728274" y="1376488"/>
                <a:ext cx="4334194" cy="1620441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4" name="Pentagon 13"/>
              <p:cNvSpPr/>
              <p:nvPr/>
            </p:nvSpPr>
            <p:spPr>
              <a:xfrm rot="10800000">
                <a:off x="7266815" y="1370536"/>
                <a:ext cx="2110979" cy="1620440"/>
              </a:xfrm>
              <a:prstGeom prst="homePlat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" name="Flowchart: Multidocument 3"/>
              <p:cNvSpPr/>
              <p:nvPr/>
            </p:nvSpPr>
            <p:spPr>
              <a:xfrm>
                <a:off x="5280650" y="1538312"/>
                <a:ext cx="1864582" cy="1296144"/>
              </a:xfrm>
              <a:prstGeom prst="flowChartMultidocumen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 smtClean="0">
                    <a:solidFill>
                      <a:schemeClr val="tx1"/>
                    </a:solidFill>
                  </a:rPr>
                  <a:t>INFORMASI</a:t>
                </a:r>
              </a:p>
              <a:p>
                <a:pPr algn="ctr">
                  <a:defRPr/>
                </a:pPr>
                <a:r>
                  <a:rPr lang="en-US" sz="1600" b="1" dirty="0" smtClean="0">
                    <a:solidFill>
                      <a:schemeClr val="tx1"/>
                    </a:solidFill>
                  </a:rPr>
                  <a:t>PUBLIK</a:t>
                </a:r>
              </a:p>
              <a:p>
                <a:pPr algn="ctr">
                  <a:defRPr/>
                </a:pPr>
                <a:r>
                  <a:rPr lang="en-US" sz="900" b="1" dirty="0" smtClean="0">
                    <a:solidFill>
                      <a:schemeClr val="tx1"/>
                    </a:solidFill>
                  </a:rPr>
                  <a:t>(UU NO.14 TH.2008)</a:t>
                </a:r>
              </a:p>
              <a:p>
                <a:pPr algn="ctr" eaLnBrk="1" hangingPunct="1">
                  <a:defRPr/>
                </a:pPr>
                <a:endParaRPr 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056369" y="1538312"/>
                <a:ext cx="3124500" cy="1296144"/>
              </a:xfrm>
              <a:prstGeom prst="ellipse">
                <a:avLst/>
              </a:prstGeom>
              <a:solidFill>
                <a:srgbClr val="FF2549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2500" b="1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BADAN </a:t>
                </a:r>
                <a:r>
                  <a:rPr lang="en-US" sz="25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PUBLIK</a:t>
                </a:r>
              </a:p>
              <a:p>
                <a:pPr algn="ctr" eaLnBrk="1" hangingPunct="1">
                  <a:defRPr/>
                </a:pPr>
                <a:endParaRPr lang="en-US" sz="8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660240" y="1553452"/>
                <a:ext cx="1646301" cy="1272134"/>
              </a:xfrm>
              <a:prstGeom prst="ellipse">
                <a:avLst/>
              </a:prstGeom>
              <a:solidFill>
                <a:srgbClr val="007033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PEMOHON INFORMASI PUBLIK</a:t>
                </a:r>
              </a:p>
            </p:txBody>
          </p:sp>
          <p:cxnSp>
            <p:nvCxnSpPr>
              <p:cNvPr id="10" name="Straight Connector 9"/>
              <p:cNvCxnSpPr>
                <a:stCxn id="8" idx="3"/>
                <a:endCxn id="4" idx="1"/>
              </p:cNvCxnSpPr>
              <p:nvPr/>
            </p:nvCxnSpPr>
            <p:spPr>
              <a:xfrm flipV="1">
                <a:off x="5062468" y="2186384"/>
                <a:ext cx="218182" cy="32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V="1">
                <a:off x="7153275" y="2180756"/>
                <a:ext cx="104015" cy="46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2" name="Rounded Rectangle 141"/>
          <p:cNvSpPr/>
          <p:nvPr/>
        </p:nvSpPr>
        <p:spPr>
          <a:xfrm>
            <a:off x="2504395" y="3956999"/>
            <a:ext cx="1008112" cy="27125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ID" sz="800" b="1" dirty="0" smtClean="0">
                <a:solidFill>
                  <a:schemeClr val="bg1"/>
                </a:solidFill>
              </a:rPr>
              <a:t>SETIAP SAAT</a:t>
            </a:r>
            <a:endParaRPr lang="en-US" sz="800" b="1" dirty="0">
              <a:solidFill>
                <a:schemeClr val="bg1"/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681836" y="3743325"/>
            <a:ext cx="2330927" cy="208440"/>
            <a:chOff x="681836" y="3743325"/>
            <a:chExt cx="2330927" cy="20844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1899680" y="3743325"/>
              <a:ext cx="0" cy="845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899680" y="3827860"/>
              <a:ext cx="0" cy="1202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16200000" flipH="1">
              <a:off x="629074" y="3891012"/>
              <a:ext cx="121043" cy="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6200000" flipH="1">
              <a:off x="2943259" y="3890131"/>
              <a:ext cx="121043" cy="46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81836" y="3837309"/>
              <a:ext cx="2330927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0" grpId="0" animBg="1"/>
      <p:bldP spid="34" grpId="0" animBg="1"/>
      <p:bldP spid="35" grpId="0" animBg="1"/>
      <p:bldP spid="42" grpId="0" animBg="1"/>
      <p:bldP spid="55" grpId="0" animBg="1"/>
      <p:bldP spid="14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1" y="831431"/>
            <a:ext cx="242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BADAN PUBLIK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709" y="1714500"/>
            <a:ext cx="723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BADAN EKSEKUTIF, LEGISLATIF, YUDIKATIF DAN BADAN LAIN YANG TUGAS DAN FUNGSINYA BERKAITAN DENGAN PENYELENGGARAAN NEGARA, ATAU YANG SEBAGIAN/SELURUH DANANYA BERSUMBER </a:t>
            </a:r>
            <a:r>
              <a:rPr lang="en-US" sz="2000" b="1" dirty="0"/>
              <a:t>DARI APBN/APBD. ORGANISASI NON PEMERINTAH YANG SUMBER DANANYA SEBAGIAN/SELURUHNYA BERSUMBER DARI APBN/APBD/SUMBANGAN MASYARAKAT/BANTUAN LUAR NEGERI</a:t>
            </a:r>
          </a:p>
          <a:p>
            <a:pPr algn="just"/>
            <a:endParaRPr lang="en-US" sz="2000" b="1" dirty="0" smtClean="0"/>
          </a:p>
          <a:p>
            <a:pPr algn="just"/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812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2001" y="831431"/>
            <a:ext cx="2428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BADAN PUBLIK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AC192E-57FF-3382-B0D3-FF0AD66DD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70"/>
          <a:stretch/>
        </p:blipFill>
        <p:spPr>
          <a:xfrm>
            <a:off x="-13856" y="0"/>
            <a:ext cx="9157855" cy="51435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228600" y="785266"/>
            <a:ext cx="3981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PEMERINTAH DAERAH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3EAC19-8E57-F9F9-F10B-A80D68110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9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565408" y="1314450"/>
            <a:ext cx="7968993" cy="35086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INFORMASI</a:t>
            </a:r>
          </a:p>
          <a:p>
            <a:pPr lvl="0" algn="ctr">
              <a:spcBef>
                <a:spcPct val="20000"/>
              </a:spcBef>
            </a:pPr>
            <a:r>
              <a:rPr lang="en-US" sz="24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PRIVAT VS PUBLIK</a:t>
            </a:r>
          </a:p>
          <a:p>
            <a:pPr lvl="0" algn="just">
              <a:spcBef>
                <a:spcPct val="20000"/>
              </a:spcBef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PRIVAT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TIDAK BOLEH DIGUNAKAN OLEH ORANG KECUALI DIIJINKAN OLEH PEMILIKNYA. 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PELARANGAN UNTUK MELINDUNGI HAK-HAK PRIBADI PEMILIK </a:t>
            </a:r>
          </a:p>
          <a:p>
            <a:pPr lvl="0" algn="just">
              <a:spcBef>
                <a:spcPct val="20000"/>
              </a:spcBef>
            </a:pPr>
            <a:endParaRPr lang="en-US" b="1" dirty="0" smtClean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PUBLIK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BOLEH DIGUNAKAN OLEH SEMUA ORANG SELAIN YANG DILARANG.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PELARANG UNTUK MELINDUNGI KEPENTINGAN BERSAMA.</a:t>
            </a:r>
            <a:endParaRPr lang="en-US" b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06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5407" y="1371600"/>
            <a:ext cx="411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smtClean="0"/>
              <a:t>SESUAI INPRES NO 7 TAHUN 1999, AKUNTABILITAS MERUPAKAN PERWUJUDAN KEWAJIBAN SUATU INSTANSI PEMERINTAH UNTUK MEMPERTANGGUNG JAWABKAN KEBERHASILAN / KEGAGALAN PELAKSANAAN MISI ORGANISASI DALAM MENCAPAI TUJUAN-TUJUAN DAN SASARAN-SASARAN YANG TELAH DITETAPKAN MELALUI ALAT PERTANGGUNGJAWABAN SECARA PERIODIK.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117860" y="685800"/>
            <a:ext cx="6512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AKUNTABILITAS DALAM KETERBUKAAN INFORMASI PUBLIK</a:t>
            </a:r>
          </a:p>
          <a:p>
            <a:pPr algn="r"/>
            <a:r>
              <a:rPr lang="en-US" sz="2000" b="1" dirty="0" smtClean="0"/>
              <a:t>DAN INPRES NO 7 TAHUN 1999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45974" y="1371600"/>
            <a:ext cx="27999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smtClean="0"/>
              <a:t>DALAM ISTILAH LAIN JUGA BERMAKNA DIMANA SETIAP PROSES DAN HASIL PELAYANAN PUBLIK HARUS DAPAT DIPERTANGGUNGJAWABKAN KEPADA PUBLIK.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653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KOMISI INFORMASI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PROVINSI SULAWESI TENGAH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407" y="666713"/>
            <a:ext cx="4785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PEMOHON INFORMASI PUBLIK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4313" y="1675459"/>
            <a:ext cx="4220098" cy="16312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chemeClr val="bg1"/>
                </a:solidFill>
              </a:rPr>
              <a:t>PEMOHON INFORMASI PUBLIK ADALAH PERSEORANGAN/BADAN HUKUM </a:t>
            </a:r>
            <a:r>
              <a:rPr lang="en-US" sz="2000" b="1" dirty="0" smtClean="0">
                <a:solidFill>
                  <a:schemeClr val="bg1"/>
                </a:solidFill>
              </a:rPr>
              <a:t>YANG MENGAJUKAN PERMOHONAN INFORMASI PADA BADAN PUBLIK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5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76450" y="838200"/>
            <a:ext cx="5476875" cy="590550"/>
          </a:xfrm>
          <a:prstGeom prst="roundRect">
            <a:avLst/>
          </a:prstGeom>
          <a:solidFill>
            <a:srgbClr val="9EFF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ct val="0"/>
              </a:spcBef>
              <a:defRPr/>
            </a:pPr>
            <a:endParaRPr lang="en-US" b="1" dirty="0" smtClean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lephant" panose="02020904090505020303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1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PENTINGNYA KETERBUKAAN  INFORMASI  PUBLIK DALAM MEWUJUDKAN</a:t>
            </a:r>
            <a:r>
              <a:rPr lang="en-US" sz="1200" b="1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 </a:t>
            </a:r>
            <a:r>
              <a:rPr lang="en-US" sz="1200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>PRINSIP  TRANSFARANSI &amp; AKUNTABILITAS  PEMERINTAH DAERAH 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  <a:t/>
            </a:r>
            <a:br>
              <a:rPr lang="en-US" b="1" dirty="0" smtClean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lephant" panose="02020904090505020303" pitchFamily="18" charset="0"/>
              </a:rPr>
            </a:br>
            <a:endParaRPr lang="en-US" sz="1600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610101" y="1504950"/>
            <a:ext cx="361950" cy="352425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24174" y="1943101"/>
            <a:ext cx="3743326" cy="11239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4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DASAR HUKUM KIP</a:t>
            </a:r>
          </a:p>
          <a:p>
            <a:pPr algn="ctr"/>
            <a:r>
              <a:rPr lang="en-ID" sz="14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- UUD 1945 [psl.28  F ]</a:t>
            </a:r>
          </a:p>
          <a:p>
            <a:pPr algn="ctr"/>
            <a:r>
              <a:rPr lang="en-ID" sz="14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UU NO.14 TAHUN 2008</a:t>
            </a:r>
          </a:p>
          <a:p>
            <a:pPr algn="ctr"/>
            <a:r>
              <a:rPr lang="en-ID" sz="1400" b="1" dirty="0" smtClean="0">
                <a:solidFill>
                  <a:schemeClr val="tx1"/>
                </a:solidFill>
                <a:latin typeface="Cambria" pitchFamily="18" charset="0"/>
                <a:ea typeface="Cambria" pitchFamily="18" charset="0"/>
              </a:rPr>
              <a:t>TENTANG KIP</a:t>
            </a:r>
            <a:endParaRPr lang="en-US" sz="1400" b="1" dirty="0">
              <a:solidFill>
                <a:schemeClr val="tx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610101" y="3162300"/>
            <a:ext cx="381000" cy="352425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95526" y="3619500"/>
            <a:ext cx="5019674" cy="13620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just"/>
            <a:r>
              <a:rPr lang="en-ID" dirty="0" smtClean="0">
                <a:solidFill>
                  <a:schemeClr val="tx1"/>
                </a:solidFill>
              </a:rPr>
              <a:t> </a:t>
            </a:r>
          </a:p>
          <a:p>
            <a:pPr lvl="4" algn="just"/>
            <a:endParaRPr lang="en-ID" dirty="0" smtClean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n-ID" sz="1400" dirty="0" err="1" smtClean="0">
                <a:solidFill>
                  <a:schemeClr val="tx1"/>
                </a:solidFill>
              </a:rPr>
              <a:t>Peraturan</a:t>
            </a:r>
            <a:r>
              <a:rPr lang="en-ID" sz="1400" dirty="0" smtClean="0">
                <a:solidFill>
                  <a:schemeClr val="tx1"/>
                </a:solidFill>
              </a:rPr>
              <a:t>  </a:t>
            </a:r>
            <a:r>
              <a:rPr lang="en-ID" sz="1400" dirty="0" err="1" smtClean="0">
                <a:solidFill>
                  <a:schemeClr val="tx1"/>
                </a:solidFill>
              </a:rPr>
              <a:t>Pemerintah</a:t>
            </a:r>
            <a:r>
              <a:rPr lang="en-ID" sz="1400" dirty="0" smtClean="0">
                <a:solidFill>
                  <a:schemeClr val="tx1"/>
                </a:solidFill>
              </a:rPr>
              <a:t> No: 61 </a:t>
            </a:r>
            <a:r>
              <a:rPr lang="en-ID" sz="1400" dirty="0" err="1" smtClean="0">
                <a:solidFill>
                  <a:schemeClr val="tx1"/>
                </a:solidFill>
              </a:rPr>
              <a:t>th</a:t>
            </a:r>
            <a:r>
              <a:rPr lang="en-ID" sz="1400" dirty="0" smtClean="0">
                <a:solidFill>
                  <a:schemeClr val="tx1"/>
                </a:solidFill>
              </a:rPr>
              <a:t> 2010</a:t>
            </a:r>
          </a:p>
          <a:p>
            <a:pPr marL="342900" indent="-342900" algn="just">
              <a:buAutoNum type="arabicPeriod"/>
            </a:pPr>
            <a:r>
              <a:rPr lang="en-ID" sz="1400" dirty="0" err="1" smtClean="0">
                <a:solidFill>
                  <a:schemeClr val="tx1"/>
                </a:solidFill>
              </a:rPr>
              <a:t>Peraturan</a:t>
            </a:r>
            <a:r>
              <a:rPr lang="en-ID" sz="1400" dirty="0" smtClean="0">
                <a:solidFill>
                  <a:schemeClr val="tx1"/>
                </a:solidFill>
              </a:rPr>
              <a:t> </a:t>
            </a:r>
            <a:r>
              <a:rPr lang="en-ID" sz="1400" dirty="0" err="1" smtClean="0">
                <a:solidFill>
                  <a:schemeClr val="tx1"/>
                </a:solidFill>
              </a:rPr>
              <a:t>Mendagri</a:t>
            </a:r>
            <a:r>
              <a:rPr lang="en-ID" sz="1400" dirty="0" smtClean="0">
                <a:solidFill>
                  <a:schemeClr val="tx1"/>
                </a:solidFill>
              </a:rPr>
              <a:t> No: 3 </a:t>
            </a:r>
            <a:r>
              <a:rPr lang="en-ID" sz="1400" dirty="0" err="1" smtClean="0">
                <a:solidFill>
                  <a:schemeClr val="tx1"/>
                </a:solidFill>
              </a:rPr>
              <a:t>th</a:t>
            </a:r>
            <a:r>
              <a:rPr lang="en-ID" sz="1400" dirty="0" smtClean="0">
                <a:solidFill>
                  <a:schemeClr val="tx1"/>
                </a:solidFill>
              </a:rPr>
              <a:t> 2017</a:t>
            </a:r>
          </a:p>
          <a:p>
            <a:pPr marL="342900" indent="-342900" algn="just">
              <a:buAutoNum type="arabicPeriod"/>
            </a:pPr>
            <a:r>
              <a:rPr lang="en-ID" sz="1400" dirty="0" err="1" smtClean="0">
                <a:solidFill>
                  <a:schemeClr val="tx1"/>
                </a:solidFill>
              </a:rPr>
              <a:t>Peraturan</a:t>
            </a:r>
            <a:r>
              <a:rPr lang="en-ID" sz="1400" dirty="0" smtClean="0">
                <a:solidFill>
                  <a:schemeClr val="tx1"/>
                </a:solidFill>
              </a:rPr>
              <a:t> </a:t>
            </a:r>
            <a:r>
              <a:rPr lang="en-ID" sz="1400" dirty="0" err="1" smtClean="0">
                <a:solidFill>
                  <a:schemeClr val="tx1"/>
                </a:solidFill>
              </a:rPr>
              <a:t>Komisi</a:t>
            </a:r>
            <a:r>
              <a:rPr lang="en-ID" sz="1400" dirty="0" smtClean="0">
                <a:solidFill>
                  <a:schemeClr val="tx1"/>
                </a:solidFill>
              </a:rPr>
              <a:t> </a:t>
            </a:r>
            <a:r>
              <a:rPr lang="en-ID" sz="1400" dirty="0" err="1" smtClean="0">
                <a:solidFill>
                  <a:schemeClr val="tx1"/>
                </a:solidFill>
              </a:rPr>
              <a:t>Informasi</a:t>
            </a:r>
            <a:r>
              <a:rPr lang="en-ID" sz="1400" dirty="0" smtClean="0">
                <a:solidFill>
                  <a:schemeClr val="tx1"/>
                </a:solidFill>
              </a:rPr>
              <a:t> No. 1 </a:t>
            </a:r>
            <a:r>
              <a:rPr lang="en-ID" sz="1400" dirty="0" err="1" smtClean="0">
                <a:solidFill>
                  <a:schemeClr val="tx1"/>
                </a:solidFill>
              </a:rPr>
              <a:t>Tahun</a:t>
            </a:r>
            <a:r>
              <a:rPr lang="en-ID" sz="1400" dirty="0" smtClean="0">
                <a:solidFill>
                  <a:schemeClr val="tx1"/>
                </a:solidFill>
              </a:rPr>
              <a:t> 2021</a:t>
            </a:r>
          </a:p>
          <a:p>
            <a:pPr marL="342900" indent="-342900" algn="just">
              <a:buAutoNum type="arabicPeriod"/>
            </a:pPr>
            <a:r>
              <a:rPr lang="en-ID" sz="1400" dirty="0" err="1" smtClean="0">
                <a:solidFill>
                  <a:schemeClr val="tx1"/>
                </a:solidFill>
              </a:rPr>
              <a:t>Peraturan</a:t>
            </a:r>
            <a:r>
              <a:rPr lang="en-ID" sz="1400" dirty="0" smtClean="0">
                <a:solidFill>
                  <a:schemeClr val="tx1"/>
                </a:solidFill>
              </a:rPr>
              <a:t> </a:t>
            </a:r>
            <a:r>
              <a:rPr lang="en-ID" sz="1400" dirty="0" err="1" smtClean="0">
                <a:solidFill>
                  <a:schemeClr val="tx1"/>
                </a:solidFill>
              </a:rPr>
              <a:t>Komisi</a:t>
            </a:r>
            <a:r>
              <a:rPr lang="en-ID" sz="1400" dirty="0" smtClean="0">
                <a:solidFill>
                  <a:schemeClr val="tx1"/>
                </a:solidFill>
              </a:rPr>
              <a:t> </a:t>
            </a:r>
            <a:r>
              <a:rPr lang="en-ID" sz="1400" dirty="0" err="1" smtClean="0">
                <a:solidFill>
                  <a:schemeClr val="tx1"/>
                </a:solidFill>
              </a:rPr>
              <a:t>Informasi</a:t>
            </a:r>
            <a:r>
              <a:rPr lang="en-ID" sz="1400" dirty="0" smtClean="0">
                <a:solidFill>
                  <a:schemeClr val="tx1"/>
                </a:solidFill>
              </a:rPr>
              <a:t> No. 1 </a:t>
            </a:r>
            <a:r>
              <a:rPr lang="en-ID" sz="1400" dirty="0" err="1" smtClean="0">
                <a:solidFill>
                  <a:schemeClr val="tx1"/>
                </a:solidFill>
              </a:rPr>
              <a:t>Tahun</a:t>
            </a:r>
            <a:r>
              <a:rPr lang="en-ID" sz="1400" dirty="0" smtClean="0">
                <a:solidFill>
                  <a:schemeClr val="tx1"/>
                </a:solidFill>
              </a:rPr>
              <a:t> 2013</a:t>
            </a:r>
          </a:p>
          <a:p>
            <a:pPr marL="342900" indent="-342900" algn="just">
              <a:buAutoNum type="arabicPeriod"/>
            </a:pPr>
            <a:r>
              <a:rPr lang="en-ID" sz="1400" dirty="0" err="1" smtClean="0">
                <a:solidFill>
                  <a:schemeClr val="tx1"/>
                </a:solidFill>
              </a:rPr>
              <a:t>Peraturan</a:t>
            </a:r>
            <a:r>
              <a:rPr lang="en-ID" sz="1400" dirty="0" smtClean="0">
                <a:solidFill>
                  <a:schemeClr val="tx1"/>
                </a:solidFill>
              </a:rPr>
              <a:t> </a:t>
            </a:r>
            <a:r>
              <a:rPr lang="en-ID" sz="1400" dirty="0" err="1" smtClean="0">
                <a:solidFill>
                  <a:schemeClr val="tx1"/>
                </a:solidFill>
              </a:rPr>
              <a:t>Komisi</a:t>
            </a:r>
            <a:r>
              <a:rPr lang="en-ID" sz="1400" dirty="0" smtClean="0">
                <a:solidFill>
                  <a:schemeClr val="tx1"/>
                </a:solidFill>
              </a:rPr>
              <a:t> </a:t>
            </a:r>
            <a:r>
              <a:rPr lang="en-ID" sz="1400" dirty="0" err="1" smtClean="0">
                <a:solidFill>
                  <a:schemeClr val="tx1"/>
                </a:solidFill>
              </a:rPr>
              <a:t>Informasi</a:t>
            </a:r>
            <a:r>
              <a:rPr lang="en-ID" sz="1400" dirty="0" smtClean="0">
                <a:solidFill>
                  <a:schemeClr val="tx1"/>
                </a:solidFill>
              </a:rPr>
              <a:t> No. 1 </a:t>
            </a:r>
            <a:r>
              <a:rPr lang="en-ID" sz="1400" dirty="0" err="1" smtClean="0">
                <a:solidFill>
                  <a:schemeClr val="tx1"/>
                </a:solidFill>
              </a:rPr>
              <a:t>Tahun</a:t>
            </a:r>
            <a:r>
              <a:rPr lang="en-ID" sz="1400" dirty="0" smtClean="0">
                <a:solidFill>
                  <a:schemeClr val="tx1"/>
                </a:solidFill>
              </a:rPr>
              <a:t> 2019 </a:t>
            </a:r>
            <a:r>
              <a:rPr lang="en-ID" sz="1400" dirty="0" err="1" smtClean="0">
                <a:solidFill>
                  <a:schemeClr val="tx1"/>
                </a:solidFill>
              </a:rPr>
              <a:t>dll</a:t>
            </a:r>
            <a:r>
              <a:rPr lang="en-ID" sz="14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ID" sz="1400" dirty="0" err="1" smtClean="0">
                <a:solidFill>
                  <a:schemeClr val="tx1"/>
                </a:solidFill>
              </a:rPr>
              <a:t>Perda</a:t>
            </a:r>
            <a:r>
              <a:rPr lang="en-ID" sz="1400" dirty="0" smtClean="0">
                <a:solidFill>
                  <a:schemeClr val="tx1"/>
                </a:solidFill>
              </a:rPr>
              <a:t>/ </a:t>
            </a:r>
            <a:r>
              <a:rPr lang="en-ID" sz="1400" dirty="0" err="1" smtClean="0">
                <a:solidFill>
                  <a:schemeClr val="tx1"/>
                </a:solidFill>
              </a:rPr>
              <a:t>PerGub</a:t>
            </a:r>
            <a:r>
              <a:rPr lang="en-ID" sz="1400" dirty="0" smtClean="0">
                <a:solidFill>
                  <a:schemeClr val="tx1"/>
                </a:solidFill>
              </a:rPr>
              <a:t> – </a:t>
            </a:r>
            <a:r>
              <a:rPr lang="en-ID" sz="1400" dirty="0" err="1" smtClean="0">
                <a:solidFill>
                  <a:schemeClr val="tx1"/>
                </a:solidFill>
              </a:rPr>
              <a:t>perBup</a:t>
            </a:r>
            <a:r>
              <a:rPr lang="en-ID" sz="1400" dirty="0" smtClean="0">
                <a:solidFill>
                  <a:schemeClr val="tx1"/>
                </a:solidFill>
              </a:rPr>
              <a:t> / </a:t>
            </a:r>
            <a:r>
              <a:rPr lang="en-ID" sz="1400" dirty="0" err="1" smtClean="0">
                <a:solidFill>
                  <a:schemeClr val="tx1"/>
                </a:solidFill>
              </a:rPr>
              <a:t>PerWali</a:t>
            </a:r>
            <a:endParaRPr lang="en-ID" sz="1400" dirty="0" smtClean="0">
              <a:solidFill>
                <a:schemeClr val="tx1"/>
              </a:solidFill>
            </a:endParaRPr>
          </a:p>
          <a:p>
            <a:pPr algn="just"/>
            <a:endParaRPr lang="en-ID" dirty="0" smtClean="0">
              <a:solidFill>
                <a:schemeClr val="tx1"/>
              </a:solidFill>
            </a:endParaRPr>
          </a:p>
          <a:p>
            <a:pPr algn="just"/>
            <a:r>
              <a:rPr lang="en-ID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KOMISI INFORMASI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PROVINSI SULAWESI TENGAH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407" y="666713"/>
            <a:ext cx="2534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HAK PEMOHON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7378" y="1485900"/>
            <a:ext cx="5665333" cy="224676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MEMPEROLEH INFORMASI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MELIHAT DAN MENGETAHUI INFORMASI PUBLIK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MENGHADIRI PERTEMUAN PUBLIK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MENDAPATKAN SALINAN INFORMASI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MENYEBARLUASKAN INFORMASI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MENGAJUKAN PERMINTAAN DISERTAI ALASAN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MENGAJUKAN GUGATAN</a:t>
            </a:r>
          </a:p>
        </p:txBody>
      </p:sp>
    </p:spTree>
    <p:extLst>
      <p:ext uri="{BB962C8B-B14F-4D97-AF65-F5344CB8AC3E}">
        <p14:creationId xmlns:p14="http://schemas.microsoft.com/office/powerpoint/2010/main" val="375398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KOMISI INFORMASI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PROVINSI SULAWESI TENGAH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509" y="1485900"/>
            <a:ext cx="3665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KEWAJIBAN PEMOHON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336" y="2326206"/>
            <a:ext cx="6705600" cy="193899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MENGGUNAKAN INFORMASI PUBLIK SESUAI DENGAN PERATURAN Per-UU-an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MENCANTUMKAN SUMBER INFORMASI, BAIK UNTUK KEPERLUAN SENDIRI MAUPUN UNTUK KEPERLUAN PUBLIKASI</a:t>
            </a:r>
          </a:p>
        </p:txBody>
      </p:sp>
    </p:spTree>
    <p:extLst>
      <p:ext uri="{BB962C8B-B14F-4D97-AF65-F5344CB8AC3E}">
        <p14:creationId xmlns:p14="http://schemas.microsoft.com/office/powerpoint/2010/main" val="19274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KOMISI INFORMASI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PROVINSI SULAWESI TENGAH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510" y="857747"/>
            <a:ext cx="3151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HAK BADAN PUBLIK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510" y="1761663"/>
            <a:ext cx="6705600" cy="224676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MENOLAK MEMBERIKAN INFORMASI PUBLIK YANG DIKECUALIKAN;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MENOLAK PERMINTAAN INFORMASI YANG TIDAK SESUAI DENGAN KETENTUAN PERATURAN PER-UU-AN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PENOLAKAN HARUS DISERTAI ALASAN YANG JELAS</a:t>
            </a:r>
          </a:p>
        </p:txBody>
      </p:sp>
    </p:spTree>
    <p:extLst>
      <p:ext uri="{BB962C8B-B14F-4D97-AF65-F5344CB8AC3E}">
        <p14:creationId xmlns:p14="http://schemas.microsoft.com/office/powerpoint/2010/main" val="154778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KOMISI INFORMASI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PROVINSI SULAWESI TENGAH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972" y="727333"/>
            <a:ext cx="4281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KEWAJIBAN BADAN PUBLIK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2408" y="1160569"/>
            <a:ext cx="7573392" cy="36933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MENYEDIAKAN, MEMBERIKAN, DAN/ATAU MENERBITKAN INFORMASI PUBLIK YANG MENJADI KEWENANGANNYA;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MENYEDIAKAN INFORMASI PUBLIK YANG AKURAT, BENAR DAN TIDAK MENYESATKAN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MEMANFAATKAN SARANA DAN MEDIA PUBLIKASI BAIK ELEKTRONIK MAUPUN NON ELEKTRONIK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MEMBANGUN DAN MENGEMBANGKAN SISTEM INFORMASI DAN DOKUMENTASI UNTUK MENGELOLA INFORMASI PUBLIK SECARA BAIK, DAN EFISIEN SEHINGGA DAPAT DIAKSES SECARA TERBUKA SEBAGAI BAHAN PENGAMBILAN KEPUTUSAN</a:t>
            </a:r>
          </a:p>
        </p:txBody>
      </p:sp>
    </p:spTree>
    <p:extLst>
      <p:ext uri="{BB962C8B-B14F-4D97-AF65-F5344CB8AC3E}">
        <p14:creationId xmlns:p14="http://schemas.microsoft.com/office/powerpoint/2010/main" val="35259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sp>
        <p:nvSpPr>
          <p:cNvPr id="8" name="Right Arrow 7"/>
          <p:cNvSpPr/>
          <p:nvPr/>
        </p:nvSpPr>
        <p:spPr>
          <a:xfrm rot="5400000">
            <a:off x="3816724" y="-736972"/>
            <a:ext cx="1116856" cy="3733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10800000" flipV="1">
            <a:off x="3467100" y="688538"/>
            <a:ext cx="1828800" cy="490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Informasi</a:t>
            </a:r>
            <a:r>
              <a:rPr lang="en-US" dirty="0" smtClean="0"/>
              <a:t> di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Badan</a:t>
            </a:r>
            <a:r>
              <a:rPr lang="en-US" dirty="0" smtClean="0"/>
              <a:t> </a:t>
            </a:r>
            <a:r>
              <a:rPr lang="en-US" dirty="0" err="1" smtClean="0"/>
              <a:t>Publik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71600" y="1688357"/>
            <a:ext cx="7086600" cy="53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own Arrow 11"/>
          <p:cNvSpPr/>
          <p:nvPr/>
        </p:nvSpPr>
        <p:spPr>
          <a:xfrm>
            <a:off x="1623866" y="1688357"/>
            <a:ext cx="867068" cy="775072"/>
          </a:xfrm>
          <a:prstGeom prst="downArrow">
            <a:avLst>
              <a:gd name="adj1" fmla="val 50000"/>
              <a:gd name="adj2" fmla="val 52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371600" y="1693727"/>
            <a:ext cx="1371600" cy="2976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terbuka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6819901" y="1702645"/>
            <a:ext cx="865632" cy="7077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584950" y="1693728"/>
            <a:ext cx="1447800" cy="250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Dikecualikan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0" y="2427102"/>
            <a:ext cx="5295900" cy="363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0" y="2483644"/>
            <a:ext cx="952500" cy="247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berkala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49484" y="2483644"/>
            <a:ext cx="1447800" cy="1571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/>
              <a:t>Ser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/>
              <a:t>a </a:t>
            </a:r>
            <a:r>
              <a:rPr lang="en-US" dirty="0" err="1" smtClean="0"/>
              <a:t>Merta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541734" y="2493169"/>
            <a:ext cx="1395266" cy="295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Tersedia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setiap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019550" y="2470572"/>
            <a:ext cx="1492250" cy="503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Berdasarkan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permintaan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676901" y="2559844"/>
            <a:ext cx="1143000" cy="411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Rahasia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Negara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69684" y="2451496"/>
            <a:ext cx="1163066" cy="6286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Rahasia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Pribadi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032750" y="2463429"/>
            <a:ext cx="1155700" cy="6506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Rahasia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562600" y="2410434"/>
            <a:ext cx="3575050" cy="166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ight Brace 24"/>
          <p:cNvSpPr/>
          <p:nvPr/>
        </p:nvSpPr>
        <p:spPr>
          <a:xfrm rot="16200000" flipH="1">
            <a:off x="2615874" y="818664"/>
            <a:ext cx="64154" cy="4802334"/>
          </a:xfrm>
          <a:prstGeom prst="rightBrace">
            <a:avLst>
              <a:gd name="adj1" fmla="val 7795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5400000">
            <a:off x="7332916" y="1640015"/>
            <a:ext cx="157735" cy="315963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1000" y="3371850"/>
            <a:ext cx="4914900" cy="1600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Proactive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dislosoed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merta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Proactive prepared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tersedia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setiap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demand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informasi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berdasarkan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permintaan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selain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proactive disclosed, proactive prepared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dikecualikan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batas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+ 7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38900" y="3352800"/>
            <a:ext cx="2133600" cy="7429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UU KIP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UU KIP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3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90678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12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0000">
              <a:schemeClr val="accent4">
                <a:lumMod val="5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3644" r="25843" b="4199"/>
          <a:stretch/>
        </p:blipFill>
        <p:spPr>
          <a:xfrm>
            <a:off x="76201" y="88583"/>
            <a:ext cx="471889" cy="37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65407" y="88583"/>
            <a:ext cx="2378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KOMISI INFORMASI</a:t>
            </a:r>
          </a:p>
          <a:p>
            <a:r>
              <a:rPr lang="en-US" sz="1400" b="1" dirty="0" smtClean="0"/>
              <a:t>PROVINSI SULAWESI TENGAH</a:t>
            </a:r>
            <a:endParaRPr lang="en-US" sz="1400" b="1" dirty="0"/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0" y="-74544"/>
            <a:ext cx="9144000" cy="5143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571500"/>
            <a:ext cx="7772400" cy="1102519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PENGUJIAN KONSEKUENSI 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51520" y="1844501"/>
            <a:ext cx="8712968" cy="2592288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</a:t>
            </a:r>
            <a:r>
              <a:rPr lang="id-ID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engujian tentang konsekuensi yang timbul apabila suatu informasi diberikan kepada masyarakat </a:t>
            </a:r>
            <a:r>
              <a:rPr lang="id-ID" sz="28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dengan mempertimbangkan </a:t>
            </a:r>
            <a:r>
              <a:rPr lang="id-ID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secara saksama bahwa menutup Informasi Publik dapat melindungi kepentingan yang lebih besar daripada membukanya atau sebaliknya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390508FD-B6FD-4E93-8B03-6E90E0BDEE1F}" type="slidenum">
              <a:rPr lang="id-ID" sz="1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26</a:t>
            </a:fld>
            <a:endParaRPr lang="id-ID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82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="" xmlns:a16="http://schemas.microsoft.com/office/drawing/2014/main" id="{A1AE2FEA-16A8-4BD4-86AB-42F8008E0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0" y="356262"/>
            <a:ext cx="6994565" cy="463138"/>
          </a:xfr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 Black" panose="020B0A04020102020204" pitchFamily="34" charset="0"/>
              </a:rPr>
              <a:t>DAFTAR INFORMASI </a:t>
            </a:r>
            <a:r>
              <a:rPr lang="en-US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PUBLIK  </a:t>
            </a:r>
            <a:endParaRPr lang="en-ID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46011" y="1099002"/>
            <a:ext cx="8490931" cy="3890123"/>
            <a:chOff x="446011" y="1099002"/>
            <a:chExt cx="8490931" cy="3890123"/>
          </a:xfrm>
        </p:grpSpPr>
        <p:sp>
          <p:nvSpPr>
            <p:cNvPr id="20" name="Rectangle: Rounded Corners 6">
              <a:extLst>
                <a:ext uri="{FF2B5EF4-FFF2-40B4-BE49-F238E27FC236}">
                  <a16:creationId xmlns="" xmlns:a16="http://schemas.microsoft.com/office/drawing/2014/main" id="{925C7DB6-4CCC-4662-B018-85092FC67D08}"/>
                </a:ext>
              </a:extLst>
            </p:cNvPr>
            <p:cNvSpPr/>
            <p:nvPr/>
          </p:nvSpPr>
          <p:spPr>
            <a:xfrm>
              <a:off x="2988303" y="1099002"/>
              <a:ext cx="3531585" cy="3834330"/>
            </a:xfrm>
            <a:prstGeom prst="roundRect">
              <a:avLst/>
            </a:pr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350">
                <a:solidFill>
                  <a:srgbClr val="ED7D31"/>
                </a:solidFill>
                <a:latin typeface="Calibri"/>
              </a:endParaRPr>
            </a:p>
          </p:txBody>
        </p:sp>
        <p:pic>
          <p:nvPicPr>
            <p:cNvPr id="21" name="Content Placeholder 10">
              <a:extLst>
                <a:ext uri="{FF2B5EF4-FFF2-40B4-BE49-F238E27FC236}">
                  <a16:creationId xmlns="" xmlns:a16="http://schemas.microsoft.com/office/drawing/2014/main" id="{03E93E09-16D6-464F-ADE1-C12009653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9842" y="1209750"/>
              <a:ext cx="3372912" cy="3551423"/>
            </a:xfrm>
            <a:prstGeom prst="rect">
              <a:avLst/>
            </a:prstGeom>
          </p:spPr>
        </p:pic>
        <p:sp>
          <p:nvSpPr>
            <p:cNvPr id="22" name="Flowchart: Document 21">
              <a:extLst>
                <a:ext uri="{FF2B5EF4-FFF2-40B4-BE49-F238E27FC236}">
                  <a16:creationId xmlns="" xmlns:a16="http://schemas.microsoft.com/office/drawing/2014/main" id="{039851B9-A020-4E19-B085-215ADBD63A63}"/>
                </a:ext>
              </a:extLst>
            </p:cNvPr>
            <p:cNvSpPr/>
            <p:nvPr/>
          </p:nvSpPr>
          <p:spPr>
            <a:xfrm>
              <a:off x="446011" y="3867489"/>
              <a:ext cx="1559875" cy="1121636"/>
            </a:xfrm>
            <a:prstGeom prst="flowChartDocument">
              <a:avLst/>
            </a:prstGeom>
            <a:solidFill>
              <a:srgbClr val="B149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lang="en-US" sz="1350" b="1" dirty="0">
                  <a:solidFill>
                    <a:prstClr val="white"/>
                  </a:solidFill>
                  <a:latin typeface="Calibri"/>
                </a:rPr>
                <a:t>UJI KONSEKUENSI</a:t>
              </a:r>
              <a:endParaRPr lang="en-ID" sz="1350" b="1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Graphic 4" descr="Arrow: Slight curve">
              <a:extLst>
                <a:ext uri="{FF2B5EF4-FFF2-40B4-BE49-F238E27FC236}">
                  <a16:creationId xmlns="" xmlns:a16="http://schemas.microsoft.com/office/drawing/2014/main" id="{A848DD2C-2732-4214-ABD9-C39543257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77396" y="4157655"/>
              <a:ext cx="984419" cy="568829"/>
            </a:xfrm>
            <a:prstGeom prst="rect">
              <a:avLst/>
            </a:prstGeom>
          </p:spPr>
        </p:pic>
        <p:pic>
          <p:nvPicPr>
            <p:cNvPr id="24" name="Graphic 7" descr="Arrow: Slight curve">
              <a:extLst>
                <a:ext uri="{FF2B5EF4-FFF2-40B4-BE49-F238E27FC236}">
                  <a16:creationId xmlns="" xmlns:a16="http://schemas.microsoft.com/office/drawing/2014/main" id="{31EC0642-1F44-4D61-BD43-F716C83F8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46797" y="2860171"/>
              <a:ext cx="649415" cy="568829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7214965" y="2480097"/>
              <a:ext cx="1721977" cy="1355346"/>
              <a:chOff x="7096215" y="2634472"/>
              <a:chExt cx="1721977" cy="1355346"/>
            </a:xfrm>
          </p:grpSpPr>
          <p:sp>
            <p:nvSpPr>
              <p:cNvPr id="26" name="Flowchart: Document 25">
                <a:extLst>
                  <a:ext uri="{FF2B5EF4-FFF2-40B4-BE49-F238E27FC236}">
                    <a16:creationId xmlns="" xmlns:a16="http://schemas.microsoft.com/office/drawing/2014/main" id="{C412A48D-68A9-4454-92D4-913432F1D59B}"/>
                  </a:ext>
                </a:extLst>
              </p:cNvPr>
              <p:cNvSpPr/>
              <p:nvPr/>
            </p:nvSpPr>
            <p:spPr>
              <a:xfrm>
                <a:off x="7258317" y="2868182"/>
                <a:ext cx="1559875" cy="1121636"/>
              </a:xfrm>
              <a:prstGeom prst="flowChartDocument">
                <a:avLst/>
              </a:prstGeom>
              <a:solidFill>
                <a:srgbClr val="ED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D" sz="1350" b="1" dirty="0">
                  <a:solidFill>
                    <a:srgbClr val="000137"/>
                  </a:solidFill>
                  <a:latin typeface="Calibri"/>
                </a:endParaRPr>
              </a:p>
            </p:txBody>
          </p:sp>
          <p:sp>
            <p:nvSpPr>
              <p:cNvPr id="27" name="Flowchart: Document 26">
                <a:extLst>
                  <a:ext uri="{FF2B5EF4-FFF2-40B4-BE49-F238E27FC236}">
                    <a16:creationId xmlns="" xmlns:a16="http://schemas.microsoft.com/office/drawing/2014/main" id="{93F46ACE-CA33-44DC-8B9E-B76475D3F37F}"/>
                  </a:ext>
                </a:extLst>
              </p:cNvPr>
              <p:cNvSpPr/>
              <p:nvPr/>
            </p:nvSpPr>
            <p:spPr>
              <a:xfrm>
                <a:off x="7177266" y="2764564"/>
                <a:ext cx="1559875" cy="1121636"/>
              </a:xfrm>
              <a:prstGeom prst="flowChartDocument">
                <a:avLst/>
              </a:prstGeom>
              <a:solidFill>
                <a:srgbClr val="ED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ID" sz="1350" b="1" dirty="0">
                  <a:solidFill>
                    <a:srgbClr val="000137"/>
                  </a:solidFill>
                  <a:latin typeface="Calibri"/>
                </a:endParaRPr>
              </a:p>
            </p:txBody>
          </p:sp>
          <p:sp>
            <p:nvSpPr>
              <p:cNvPr id="28" name="Flowchart: Document 27">
                <a:extLst>
                  <a:ext uri="{FF2B5EF4-FFF2-40B4-BE49-F238E27FC236}">
                    <a16:creationId xmlns="" xmlns:a16="http://schemas.microsoft.com/office/drawing/2014/main" id="{E0AB4503-E2C3-41C8-A312-6F7262705566}"/>
                  </a:ext>
                </a:extLst>
              </p:cNvPr>
              <p:cNvSpPr/>
              <p:nvPr/>
            </p:nvSpPr>
            <p:spPr>
              <a:xfrm>
                <a:off x="7096215" y="2634472"/>
                <a:ext cx="1559875" cy="1121636"/>
              </a:xfrm>
              <a:prstGeom prst="flowChartDocument">
                <a:avLst/>
              </a:prstGeom>
              <a:solidFill>
                <a:srgbClr val="EDFF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r>
                  <a:rPr lang="en-US" sz="1350" b="1" dirty="0">
                    <a:solidFill>
                      <a:srgbClr val="000137"/>
                    </a:solidFill>
                    <a:latin typeface="Calibri"/>
                  </a:rPr>
                  <a:t>DAFTAR INFORMASI PUBLIK</a:t>
                </a:r>
                <a:endParaRPr lang="en-ID" sz="1350" b="1" dirty="0">
                  <a:solidFill>
                    <a:srgbClr val="000137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950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003819"/>
              </p:ext>
            </p:extLst>
          </p:nvPr>
        </p:nvGraphicFramePr>
        <p:xfrm>
          <a:off x="107951" y="-1"/>
          <a:ext cx="9036049" cy="5049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8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002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87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INFORMASI YANG WAJIB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DISEDIAKAN DAN DIUMUMKAN SECARA BERKALA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6976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profil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PEMDA</a:t>
                      </a:r>
                    </a:p>
                    <a:p>
                      <a:pPr marL="517525" marR="0" lvl="1" indent="-1778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2575" marR="0" lvl="1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kedudukan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domisili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beserta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alamat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lengkap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2575" marR="0" lvl="1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lingkup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kegiatan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maksud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tujuan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2575" marR="0" lvl="1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Tugas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fungsi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beserta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kantor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unit-unit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dibawahnya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2575" marR="0" lvl="1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Struktur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organisasi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2575" marR="0" lvl="1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Gambaran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umum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setiap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satuan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kerja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2575" marR="0" lvl="1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Profil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singkat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pejabat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struktural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282575" marR="0" lvl="1" indent="-2286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US" sz="9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harta</a:t>
                      </a:r>
                      <a:r>
                        <a:rPr lang="en-US" sz="9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kekayaan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bagi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pejabat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negara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telah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dikirimkan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oleh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komisi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pemberantasan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korupsi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diumumkan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473">
                <a:tc gridSpan="2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Ringkasan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program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kegiatan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sedang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dijalankan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lingkup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PEMDA ;</a:t>
                      </a: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endParaRPr lang="en-US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0154">
                <a:tc gridSpan="2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Ringkasan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kinerja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lingkup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PEMDA ;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9701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Ringkasan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keuangan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8275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>
                          <a:tab pos="174625" algn="l"/>
                        </a:tabLst>
                        <a:defRPr/>
                      </a:pPr>
                      <a:r>
                        <a:rPr lang="en-US" sz="900" b="1" kern="1200" baseline="0" dirty="0" err="1" smtClean="0"/>
                        <a:t>Rencana</a:t>
                      </a:r>
                      <a:r>
                        <a:rPr lang="en-US" sz="900" b="1" kern="1200" baseline="0" dirty="0" smtClean="0"/>
                        <a:t> </a:t>
                      </a:r>
                      <a:r>
                        <a:rPr lang="en-US" sz="900" b="1" kern="1200" baseline="0" dirty="0" err="1" smtClean="0"/>
                        <a:t>dan</a:t>
                      </a:r>
                      <a:r>
                        <a:rPr lang="en-US" sz="900" b="1" kern="1200" baseline="0" dirty="0" smtClean="0"/>
                        <a:t> L R A</a:t>
                      </a:r>
                    </a:p>
                    <a:p>
                      <a:pPr marL="168275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>
                          <a:tab pos="174625" algn="l"/>
                        </a:tabLst>
                        <a:defRPr/>
                      </a:pPr>
                      <a:r>
                        <a:rPr lang="en-US" sz="900" b="1" kern="1200" baseline="0" dirty="0" err="1" smtClean="0"/>
                        <a:t>Neraca</a:t>
                      </a:r>
                      <a:endParaRPr lang="en-US" sz="900" b="1" kern="1200" baseline="0" dirty="0" smtClean="0"/>
                    </a:p>
                    <a:p>
                      <a:pPr marL="168275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>
                          <a:tab pos="174625" algn="l"/>
                        </a:tabLst>
                        <a:defRPr/>
                      </a:pPr>
                      <a:r>
                        <a:rPr lang="en-US" sz="900" b="1" kern="1200" baseline="0" dirty="0" err="1" smtClean="0"/>
                        <a:t>Laporan</a:t>
                      </a:r>
                      <a:r>
                        <a:rPr lang="en-US" sz="900" b="1" kern="1200" baseline="0" dirty="0" smtClean="0"/>
                        <a:t> </a:t>
                      </a:r>
                      <a:r>
                        <a:rPr lang="en-US" sz="900" b="1" kern="1200" baseline="0" dirty="0" err="1" smtClean="0"/>
                        <a:t>Arus</a:t>
                      </a:r>
                      <a:r>
                        <a:rPr lang="en-US" sz="900" b="1" kern="1200" baseline="0" dirty="0" smtClean="0"/>
                        <a:t> </a:t>
                      </a:r>
                      <a:r>
                        <a:rPr lang="en-US" sz="900" b="1" kern="1200" baseline="0" dirty="0" err="1" smtClean="0"/>
                        <a:t>Kas</a:t>
                      </a:r>
                      <a:r>
                        <a:rPr lang="en-US" sz="900" b="1" kern="1200" baseline="0" dirty="0" smtClean="0"/>
                        <a:t> </a:t>
                      </a:r>
                      <a:r>
                        <a:rPr lang="en-US" sz="900" b="1" kern="1200" baseline="0" dirty="0" err="1" smtClean="0"/>
                        <a:t>dan</a:t>
                      </a:r>
                      <a:r>
                        <a:rPr lang="en-US" sz="900" b="1" kern="1200" baseline="0" dirty="0" smtClean="0"/>
                        <a:t> C A L K</a:t>
                      </a:r>
                    </a:p>
                    <a:p>
                      <a:pPr marL="168275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>
                          <a:tab pos="174625" algn="l"/>
                        </a:tabLst>
                        <a:defRPr/>
                      </a:pPr>
                      <a:r>
                        <a:rPr lang="en-US" sz="900" b="1" kern="1200" baseline="0" dirty="0" err="1" smtClean="0"/>
                        <a:t>Daftar</a:t>
                      </a:r>
                      <a:r>
                        <a:rPr lang="en-US" sz="900" b="1" kern="1200" baseline="0" dirty="0" smtClean="0"/>
                        <a:t> </a:t>
                      </a:r>
                      <a:r>
                        <a:rPr lang="en-US" sz="900" b="1" kern="1200" baseline="0" dirty="0" err="1" smtClean="0"/>
                        <a:t>Aset</a:t>
                      </a:r>
                      <a:r>
                        <a:rPr lang="en-US" sz="900" b="1" kern="1200" baseline="0" dirty="0" smtClean="0"/>
                        <a:t> </a:t>
                      </a:r>
                      <a:r>
                        <a:rPr lang="en-US" sz="900" b="1" kern="1200" baseline="0" dirty="0" err="1" smtClean="0"/>
                        <a:t>dan</a:t>
                      </a:r>
                      <a:r>
                        <a:rPr lang="en-US" sz="900" b="1" kern="1200" baseline="0" dirty="0" smtClean="0"/>
                        <a:t> </a:t>
                      </a:r>
                      <a:r>
                        <a:rPr lang="en-US" sz="900" b="1" kern="1200" baseline="0" dirty="0" err="1" smtClean="0"/>
                        <a:t>Investasi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4641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nn-NO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Ringkasan laporan akses Informasi Publik / PEMDA ;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Jml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permintaan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informasi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yg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diterima</a:t>
                      </a:r>
                      <a:endParaRPr lang="en-US" sz="9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Waktu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dirty="0" err="1" smtClean="0">
                          <a:solidFill>
                            <a:schemeClr val="tx1"/>
                          </a:solidFill>
                        </a:rPr>
                        <a:t>yg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diperlukan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BP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dlm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memenuhi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setiap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permintaan</a:t>
                      </a:r>
                      <a:endParaRPr lang="en-US" sz="9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Jml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pemberian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penolakan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permintaan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informasi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atau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285750" marR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Alasan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penolakan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permintaan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900" b="1" baseline="0" dirty="0" err="1" smtClean="0">
                          <a:solidFill>
                            <a:schemeClr val="tx1"/>
                          </a:solidFill>
                        </a:rPr>
                        <a:t>informasi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0154">
                <a:tc gridSpan="2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peraturan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keputusan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kebijakan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0154">
                <a:tc gridSpan="2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hak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tata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memperoleh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0154">
                <a:tc gridSpan="2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tata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pengaduan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penyalahgunaan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wewenang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0154">
                <a:tc gridSpan="2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9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pengumuman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pengadaan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barang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jasa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9"/>
                        <a:tabLst/>
                        <a:defRPr/>
                      </a:pP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0154">
                <a:tc gridSpan="2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0"/>
                        <a:tabLst/>
                        <a:defRPr/>
                      </a:pP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prosedur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peringatan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dini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prosedur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evakuasi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keadaan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darurat</a:t>
                      </a:r>
                      <a:r>
                        <a:rPr lang="en-US" sz="9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91" marB="342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0"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7950" y="190501"/>
          <a:ext cx="8929688" cy="869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8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648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159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INFORMASI YANG WAJIB DIUMUMKAN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SECARA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SERTA MERTA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34309" marB="343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55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Standar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pengumuman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merta</a:t>
                      </a:r>
                      <a:endParaRPr lang="en-US" sz="12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7" marR="91447" marT="34309" marB="343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4163" marR="0" lvl="1" indent="-2317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dapat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mengancam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hajat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hidup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orang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banyak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4163" marR="0" lvl="1" indent="-231775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Ketertiban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umum</a:t>
                      </a:r>
                      <a:endParaRPr lang="en-US" sz="1200" b="0" dirty="0"/>
                    </a:p>
                  </a:txBody>
                  <a:tcPr marL="91447" marR="91447" marT="34309" marB="343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3825" y="1132285"/>
          <a:ext cx="8921752" cy="3893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17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807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INFORMASI YANG WAJIB TERSEDIA SETIAP SAAT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076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Daftar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07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2"/>
                      </a:pP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peraturan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keputusan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kebijakan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076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3"/>
                      </a:pP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tentang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organisasi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administrasi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kepegawaian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keuangan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076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Surat-surat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perjanjian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pihak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ketiga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berikut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dokumen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pendukungnya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432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5"/>
                      </a:pP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Surat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menyurat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pimpinan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pejabat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rangka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pelaksanaan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tugas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pokok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fungsinya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432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6"/>
                      </a:pP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Syarat-syarat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perizinan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izin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diterbitkan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dikeluarkan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berikut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dokumen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pendukungnya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penaatan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izin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diberikan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8076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Data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perbendaharaan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inventaris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8076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Rencana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strategis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rencana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kerja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Badan</a:t>
                      </a:r>
                      <a:r>
                        <a:rPr lang="en-US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8076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9"/>
                        <a:tabLst/>
                        <a:defRPr/>
                      </a:pPr>
                      <a:r>
                        <a:rPr lang="fi-FI" sz="12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Agenda kerja pimpinan satuan kerja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800087"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 startAt="10"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mengenai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kegiatan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pelayanan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dilaksanakan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sarana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prasarana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layanan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dimiliki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beserta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kondisinya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sumber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daya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manusia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menangani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layanan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beserta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kualifikasinya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anggaran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layanan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penggunaannya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sz="1200" b="0" dirty="0"/>
                    </a:p>
                  </a:txBody>
                  <a:tcPr marL="91447" marR="91447" marT="34283" marB="3428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842613"/>
            <a:ext cx="9144000" cy="86518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0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LANDASAN FILOSOFIS UU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NO 14 TAHUN</a:t>
            </a:r>
            <a:r>
              <a:rPr lang="en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2008 </a:t>
            </a:r>
            <a:endParaRPr lang="en-ID" sz="2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Tentang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K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eterbukaan 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nformasi 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ublik</a:t>
            </a:r>
            <a:r>
              <a:rPr lang="en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(KIP)</a:t>
            </a:r>
            <a:endParaRPr lang="en-US" sz="2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191" y="1813204"/>
            <a:ext cx="8971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dirty="0" err="1" smtClean="0"/>
              <a:t>Hak</a:t>
            </a:r>
            <a:r>
              <a:rPr lang="en-US" dirty="0" smtClean="0"/>
              <a:t> </a:t>
            </a:r>
            <a:r>
              <a:rPr lang="en-US" dirty="0" err="1" smtClean="0"/>
              <a:t>memperoleh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b="1" dirty="0" err="1" smtClean="0"/>
              <a:t>Hak</a:t>
            </a:r>
            <a:r>
              <a:rPr lang="en-US" b="1" dirty="0" smtClean="0"/>
              <a:t> </a:t>
            </a:r>
            <a:r>
              <a:rPr lang="en-US" b="1" dirty="0" err="1" smtClean="0"/>
              <a:t>Asasi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dijamin</a:t>
            </a:r>
            <a:r>
              <a:rPr lang="en-US" dirty="0" smtClean="0"/>
              <a:t> </a:t>
            </a:r>
            <a:r>
              <a:rPr lang="en-US" dirty="0" err="1" smtClean="0"/>
              <a:t>konstitusi</a:t>
            </a:r>
            <a:r>
              <a:rPr lang="en-US" dirty="0" smtClean="0"/>
              <a:t> (</a:t>
            </a:r>
            <a:r>
              <a:rPr lang="en-US" dirty="0" err="1" smtClean="0"/>
              <a:t>Pasal</a:t>
            </a:r>
            <a:endParaRPr lang="en-US" dirty="0" smtClean="0"/>
          </a:p>
          <a:p>
            <a:pPr algn="just" fontAlgn="auto">
              <a:spcAft>
                <a:spcPts val="0"/>
              </a:spcAft>
              <a:buSzPct val="100000"/>
              <a:defRPr/>
            </a:pPr>
            <a:r>
              <a:rPr lang="en-US" dirty="0" smtClean="0"/>
              <a:t>   28F UUD 1945).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255" y="2430723"/>
            <a:ext cx="8989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dirty="0" err="1" smtClean="0"/>
              <a:t>Mewujudkan</a:t>
            </a:r>
            <a:r>
              <a:rPr lang="en-US" dirty="0" smtClean="0"/>
              <a:t> </a:t>
            </a:r>
            <a:r>
              <a:rPr lang="en-US" dirty="0" err="1" smtClean="0"/>
              <a:t>penyelenggaraan</a:t>
            </a:r>
            <a:r>
              <a:rPr lang="en-US" dirty="0" smtClean="0"/>
              <a:t> </a:t>
            </a:r>
            <a:r>
              <a:rPr lang="en-US" dirty="0" err="1" smtClean="0"/>
              <a:t>negara</a:t>
            </a:r>
            <a:r>
              <a:rPr lang="en-US" dirty="0" smtClean="0"/>
              <a:t> yang </a:t>
            </a:r>
            <a:r>
              <a:rPr lang="en-US" dirty="0" err="1" smtClean="0"/>
              <a:t>transparan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tata</a:t>
            </a:r>
            <a:r>
              <a:rPr lang="en-US" dirty="0" smtClean="0"/>
              <a:t> </a:t>
            </a:r>
            <a:r>
              <a:rPr lang="en-US" dirty="0" err="1" smtClean="0"/>
              <a:t>pemerintahan</a:t>
            </a:r>
            <a:r>
              <a:rPr lang="en-US" dirty="0" smtClean="0"/>
              <a:t> yang </a:t>
            </a:r>
            <a:r>
              <a:rPr lang="en-US" dirty="0" err="1" smtClean="0"/>
              <a:t>baik</a:t>
            </a:r>
            <a:endParaRPr lang="en-US" dirty="0" smtClean="0"/>
          </a:p>
          <a:p>
            <a:pPr algn="just" fontAlgn="auto">
              <a:spcAft>
                <a:spcPts val="0"/>
              </a:spcAft>
              <a:buSzPct val="100000"/>
              <a:defRPr/>
            </a:pPr>
            <a:r>
              <a:rPr lang="en-US" dirty="0" smtClean="0"/>
              <a:t>   (</a:t>
            </a:r>
            <a:r>
              <a:rPr lang="en-US" i="1" dirty="0" smtClean="0"/>
              <a:t>good governance</a:t>
            </a:r>
            <a:r>
              <a:rPr lang="en-US" dirty="0" smtClean="0"/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254" y="3071994"/>
            <a:ext cx="8977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dirty="0" err="1" smtClean="0"/>
              <a:t>Mendukung</a:t>
            </a:r>
            <a:r>
              <a:rPr lang="en-US" dirty="0" smtClean="0"/>
              <a:t> </a:t>
            </a:r>
            <a:r>
              <a:rPr lang="en-US" dirty="0" err="1" smtClean="0"/>
              <a:t>penyelenggaraan</a:t>
            </a:r>
            <a:r>
              <a:rPr lang="en-US" dirty="0" smtClean="0"/>
              <a:t> </a:t>
            </a:r>
            <a:r>
              <a:rPr lang="en-US" dirty="0" err="1" smtClean="0"/>
              <a:t>negara</a:t>
            </a:r>
            <a:r>
              <a:rPr lang="en-US" dirty="0" smtClean="0"/>
              <a:t> yang </a:t>
            </a:r>
            <a:r>
              <a:rPr lang="en-US" dirty="0" err="1" smtClean="0"/>
              <a:t>demokratis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transparansi</a:t>
            </a:r>
            <a:r>
              <a:rPr lang="en-US" dirty="0" smtClean="0"/>
              <a:t>, </a:t>
            </a:r>
            <a:r>
              <a:rPr lang="en-US" dirty="0" err="1" smtClean="0"/>
              <a:t>partisipasi</a:t>
            </a:r>
            <a:endParaRPr lang="en-US" dirty="0" smtClean="0"/>
          </a:p>
          <a:p>
            <a:pPr algn="just"/>
            <a:r>
              <a:rPr lang="en-US" dirty="0" smtClean="0"/>
              <a:t> 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akuntabilitas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4067" y="3701386"/>
            <a:ext cx="897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dirty="0" err="1" smtClean="0"/>
              <a:t>Memotivasi</a:t>
            </a:r>
            <a:r>
              <a:rPr lang="en-US" dirty="0" smtClean="0"/>
              <a:t> </a:t>
            </a:r>
            <a:r>
              <a:rPr lang="en-US" dirty="0" err="1" smtClean="0"/>
              <a:t>badan</a:t>
            </a:r>
            <a:r>
              <a:rPr lang="en-US" dirty="0" smtClean="0"/>
              <a:t> </a:t>
            </a:r>
            <a:r>
              <a:rPr lang="en-US" dirty="0" err="1" smtClean="0"/>
              <a:t>publik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pelayanan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sebaik-baiknya</a:t>
            </a:r>
            <a:endParaRPr lang="en-US" dirty="0" smtClean="0"/>
          </a:p>
          <a:p>
            <a:pPr algn="just" fontAlgn="auto">
              <a:spcAft>
                <a:spcPts val="0"/>
              </a:spcAft>
              <a:buSzPct val="100000"/>
              <a:defRPr/>
            </a:pPr>
            <a:r>
              <a:rPr lang="en-US" dirty="0" smtClean="0"/>
              <a:t> 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bebas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KKN.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8128" y="4357336"/>
            <a:ext cx="8989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dirty="0" err="1" smtClean="0"/>
              <a:t>Mengantisipasi</a:t>
            </a:r>
            <a:r>
              <a:rPr lang="en-US" dirty="0" smtClean="0"/>
              <a:t> </a:t>
            </a:r>
            <a:r>
              <a:rPr lang="en-US" dirty="0" err="1" smtClean="0"/>
              <a:t>perkembangan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yang </a:t>
            </a:r>
            <a:r>
              <a:rPr lang="en-US" dirty="0" err="1" smtClean="0"/>
              <a:t>semakin</a:t>
            </a:r>
            <a:r>
              <a:rPr lang="en-US" dirty="0" smtClean="0"/>
              <a:t> </a:t>
            </a:r>
            <a:r>
              <a:rPr lang="en-US" dirty="0" err="1" smtClean="0"/>
              <a:t>pesat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endParaRPr lang="en-US" dirty="0" smtClean="0"/>
          </a:p>
          <a:p>
            <a:pPr algn="just" fontAlgn="auto">
              <a:spcAft>
                <a:spcPts val="0"/>
              </a:spcAft>
              <a:buSzPct val="100000"/>
              <a:defRPr/>
            </a:pPr>
            <a:r>
              <a:rPr lang="en-US" dirty="0" smtClean="0"/>
              <a:t>  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mobilitas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memeroleh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cepat</a:t>
            </a:r>
            <a:r>
              <a:rPr lang="en-U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7951" y="415529"/>
          <a:ext cx="8856663" cy="2316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6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143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INFORMASI YANG WAJIB TERSEDIA SETIAP SAAT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34276" marB="342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4312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1"/>
                        <a:tabLst/>
                        <a:defRPr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jenis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gambaran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umum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pelanggaran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ditemukan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pengawasan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internal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penindakannya</a:t>
                      </a:r>
                      <a:endParaRPr lang="en-US" sz="1200" b="0" dirty="0"/>
                    </a:p>
                  </a:txBody>
                  <a:tcPr marL="91437" marR="91437" marT="34276" marB="342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312"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 startAt="12"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Jumlah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jenis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gambaran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umum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pelanggaran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dilaporkan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masyarakat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laporan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penindakannya</a:t>
                      </a:r>
                      <a:endParaRPr lang="en-US" sz="1200" dirty="0"/>
                    </a:p>
                  </a:txBody>
                  <a:tcPr marL="91437" marR="91437" marT="34276" marB="342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32"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 startAt="13"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Daftar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serta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hasil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penelitian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dilakukan</a:t>
                      </a:r>
                      <a:endParaRPr lang="en-US" sz="1200" dirty="0"/>
                    </a:p>
                  </a:txBody>
                  <a:tcPr marL="91437" marR="91437" marT="34276" marB="342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192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4"/>
                        <a:tabLst/>
                        <a:defRPr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telah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dinyatakan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terbuka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bagi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masyarakat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berdasarkan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mekanisme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keberatan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atau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penyelesaian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sengketa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sebagaimana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dimaksud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pasal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11 UU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Keterbukaan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endParaRPr lang="en-US" sz="1200" b="0" dirty="0"/>
                    </a:p>
                  </a:txBody>
                  <a:tcPr marL="91437" marR="91437" marT="34276" marB="342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8289">
                <a:tc>
                  <a:txBody>
                    <a:bodyPr/>
                    <a:lstStyle/>
                    <a:p>
                      <a:pPr marL="342900" marR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15"/>
                        <a:tabLst/>
                        <a:defRPr/>
                      </a:pP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Informasi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kebijakan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disampaikan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pejabat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publik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pertemuan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terbuka</a:t>
                      </a:r>
                      <a:endParaRPr lang="en-US" sz="1200" b="0" dirty="0" smtClean="0"/>
                    </a:p>
                  </a:txBody>
                  <a:tcPr marL="91437" marR="91437" marT="34276" marB="342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833296"/>
            <a:ext cx="9144000" cy="85728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INFORMASI YANG DIKECUALIKAN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203981"/>
            <a:ext cx="9144000" cy="251458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Informasi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yang </a:t>
            </a: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tidak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dapat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diakses</a:t>
            </a: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oleh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Pemohon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Informasi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Publik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sebagaimana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dimaksud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dalam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Undang-Undang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Nomor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14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Tahun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2008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tentang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Keterbukaan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Informasi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Publik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356100" y="932260"/>
          <a:ext cx="4464050" cy="40464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64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71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strike="noStrike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strike="noStrike" baseline="0" dirty="0" smtClean="0">
                          <a:solidFill>
                            <a:srgbClr val="800000"/>
                          </a:solidFill>
                        </a:rPr>
                        <a:t>UU NO. 14 TAHUN 2008, </a:t>
                      </a:r>
                      <a:r>
                        <a:rPr lang="en-US" sz="1100" strike="noStrike" dirty="0" smtClean="0">
                          <a:solidFill>
                            <a:srgbClr val="800000"/>
                          </a:solidFill>
                        </a:rPr>
                        <a:t>PASAL</a:t>
                      </a:r>
                      <a:r>
                        <a:rPr lang="en-US" sz="1100" strike="noStrike" baseline="0" dirty="0" smtClean="0">
                          <a:solidFill>
                            <a:srgbClr val="800000"/>
                          </a:solidFill>
                        </a:rPr>
                        <a:t> 17</a:t>
                      </a:r>
                      <a:endParaRPr lang="id-ID" sz="1100" b="1" strike="noStrike" dirty="0" smtClean="0">
                        <a:solidFill>
                          <a:srgbClr val="8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1000" strike="noStrike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1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/>
                      </a:pPr>
                      <a:r>
                        <a:rPr lang="en-US" sz="1000" kern="1200" dirty="0" err="1" smtClean="0"/>
                        <a:t>Dapat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Menghambat</a:t>
                      </a:r>
                      <a:r>
                        <a:rPr lang="en-US" sz="1000" kern="1200" dirty="0" smtClean="0"/>
                        <a:t> Proses </a:t>
                      </a:r>
                      <a:r>
                        <a:rPr lang="en-US" sz="1000" kern="1200" dirty="0" err="1" smtClean="0"/>
                        <a:t>Penegakan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Hukum</a:t>
                      </a:r>
                      <a:r>
                        <a:rPr lang="id-ID" sz="1000" kern="1200" dirty="0" smtClean="0"/>
                        <a:t>;</a:t>
                      </a:r>
                      <a:endParaRPr lang="id-ID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3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 startAt="2"/>
                      </a:pPr>
                      <a:r>
                        <a:rPr lang="en-US" sz="1000" kern="1200" dirty="0" err="1" smtClean="0"/>
                        <a:t>Dapat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Mengganggu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Kepentingan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Perlindungan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Hak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Atas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Kekayaan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Intelektual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dan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pelindungan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dari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persaingan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usaha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tidak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sehat</a:t>
                      </a:r>
                      <a:r>
                        <a:rPr lang="id-ID" sz="1000" kern="1200" dirty="0" smtClean="0"/>
                        <a:t>;</a:t>
                      </a:r>
                      <a:endParaRPr lang="id-ID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 startAt="3"/>
                      </a:pPr>
                      <a:r>
                        <a:rPr lang="en-US" sz="1000" b="1" kern="1200" dirty="0" err="1" smtClean="0">
                          <a:solidFill>
                            <a:srgbClr val="C00000"/>
                          </a:solidFill>
                        </a:rPr>
                        <a:t>Dapat</a:t>
                      </a:r>
                      <a:r>
                        <a:rPr lang="en-US" sz="1000" b="1" kern="12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000" b="1" kern="1200" dirty="0" err="1" smtClean="0">
                          <a:solidFill>
                            <a:srgbClr val="C00000"/>
                          </a:solidFill>
                        </a:rPr>
                        <a:t>membahayakan</a:t>
                      </a:r>
                      <a:r>
                        <a:rPr lang="en-US" sz="1000" b="1" kern="12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000" b="1" kern="1200" dirty="0" err="1" smtClean="0">
                          <a:solidFill>
                            <a:srgbClr val="C00000"/>
                          </a:solidFill>
                        </a:rPr>
                        <a:t>pertahanan</a:t>
                      </a:r>
                      <a:r>
                        <a:rPr lang="en-US" sz="1000" b="1" kern="12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000" b="1" kern="1200" dirty="0" err="1" smtClean="0">
                          <a:solidFill>
                            <a:srgbClr val="C00000"/>
                          </a:solidFill>
                        </a:rPr>
                        <a:t>dan</a:t>
                      </a:r>
                      <a:r>
                        <a:rPr lang="en-US" sz="1000" b="1" kern="12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000" b="1" kern="1200" dirty="0" err="1" smtClean="0">
                          <a:solidFill>
                            <a:srgbClr val="C00000"/>
                          </a:solidFill>
                        </a:rPr>
                        <a:t>keamanan</a:t>
                      </a:r>
                      <a:r>
                        <a:rPr lang="en-US" sz="1000" b="1" kern="12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000" b="1" kern="1200" dirty="0" err="1" smtClean="0">
                          <a:solidFill>
                            <a:srgbClr val="C00000"/>
                          </a:solidFill>
                        </a:rPr>
                        <a:t>negara</a:t>
                      </a:r>
                      <a:r>
                        <a:rPr lang="en-US" sz="1000" b="1" kern="1200" dirty="0" smtClean="0">
                          <a:solidFill>
                            <a:srgbClr val="C00000"/>
                          </a:solidFill>
                        </a:rPr>
                        <a:t>;</a:t>
                      </a:r>
                      <a:endParaRPr lang="id-ID" sz="1000" b="1" kern="1200" dirty="0" smtClean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71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 startAt="4"/>
                      </a:pPr>
                      <a:r>
                        <a:rPr lang="en-US" sz="1000" kern="1200" dirty="0" err="1" smtClean="0"/>
                        <a:t>Dapat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mengungkapkan</a:t>
                      </a:r>
                      <a:r>
                        <a:rPr lang="en-US" sz="1000" kern="1200" baseline="0" dirty="0" smtClean="0"/>
                        <a:t> </a:t>
                      </a:r>
                      <a:r>
                        <a:rPr lang="en-US" sz="1000" kern="1200" baseline="0" dirty="0" err="1" smtClean="0"/>
                        <a:t>kekayaan</a:t>
                      </a:r>
                      <a:r>
                        <a:rPr lang="en-US" sz="1000" kern="1200" baseline="0" dirty="0" smtClean="0"/>
                        <a:t> </a:t>
                      </a:r>
                      <a:r>
                        <a:rPr lang="en-US" sz="1000" kern="1200" baseline="0" dirty="0" err="1" smtClean="0"/>
                        <a:t>alam</a:t>
                      </a:r>
                      <a:r>
                        <a:rPr lang="en-US" sz="1000" kern="1200" baseline="0" dirty="0" smtClean="0"/>
                        <a:t> Indonesia;</a:t>
                      </a:r>
                      <a:endParaRPr lang="id-ID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1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 startAt="5"/>
                      </a:pPr>
                      <a:r>
                        <a:rPr lang="en-US" sz="1000" kern="1200" dirty="0" err="1" smtClean="0"/>
                        <a:t>Dapat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Merugikan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ketahanan</a:t>
                      </a:r>
                      <a:r>
                        <a:rPr lang="en-US" sz="1000" kern="1200" baseline="0" dirty="0" smtClean="0"/>
                        <a:t> </a:t>
                      </a:r>
                      <a:r>
                        <a:rPr lang="en-US" sz="1000" kern="1200" baseline="0" dirty="0" err="1" smtClean="0"/>
                        <a:t>ekonomi</a:t>
                      </a:r>
                      <a:r>
                        <a:rPr lang="en-US" sz="1000" kern="1200" baseline="0" dirty="0" smtClean="0"/>
                        <a:t> </a:t>
                      </a:r>
                      <a:r>
                        <a:rPr lang="en-US" sz="1000" kern="1200" baseline="0" dirty="0" err="1" smtClean="0"/>
                        <a:t>nasional</a:t>
                      </a:r>
                      <a:r>
                        <a:rPr lang="en-US" sz="1000" kern="1200" baseline="0" dirty="0" smtClean="0"/>
                        <a:t>;</a:t>
                      </a:r>
                      <a:endParaRPr lang="id-ID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 startAt="6"/>
                      </a:pPr>
                      <a:r>
                        <a:rPr lang="en-US" sz="1000" kern="1200" dirty="0" err="1" smtClean="0"/>
                        <a:t>Dapat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Mengungkapkan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merugikan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kepentingan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hubungan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luar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negeri</a:t>
                      </a:r>
                      <a:r>
                        <a:rPr lang="en-US" sz="1000" kern="1200" dirty="0" smtClean="0"/>
                        <a:t>; </a:t>
                      </a:r>
                      <a:endParaRPr lang="id-ID" sz="1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428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 startAt="7"/>
                      </a:pPr>
                      <a:r>
                        <a:rPr lang="en-US" sz="1000" kern="1200" dirty="0" err="1" smtClean="0"/>
                        <a:t>Dapat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Mengungkapkan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isi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akta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otentik</a:t>
                      </a:r>
                      <a:r>
                        <a:rPr lang="en-US" sz="1000" kern="1200" dirty="0" smtClean="0"/>
                        <a:t> yang </a:t>
                      </a:r>
                      <a:r>
                        <a:rPr lang="en-US" sz="1000" kern="1200" dirty="0" err="1" smtClean="0"/>
                        <a:t>bersifat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pribadi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dan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kemauan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terakhir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ataupun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wasiat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seseorang</a:t>
                      </a:r>
                      <a:r>
                        <a:rPr lang="id-ID" sz="1000" kern="1200" dirty="0" smtClean="0"/>
                        <a:t>;</a:t>
                      </a:r>
                      <a:endParaRPr lang="id-ID" sz="1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715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 startAt="8"/>
                      </a:pPr>
                      <a:r>
                        <a:rPr lang="en-US" sz="1000" kern="1200" dirty="0" err="1" smtClean="0"/>
                        <a:t>Dapat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Mengungkap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Rahasia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Pribadi</a:t>
                      </a:r>
                      <a:r>
                        <a:rPr lang="id-ID" sz="1000" kern="1200" dirty="0" smtClean="0"/>
                        <a:t>;</a:t>
                      </a:r>
                      <a:endParaRPr lang="id-ID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433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buFont typeface="+mj-lt"/>
                        <a:buAutoNum type="alphaLcPeriod" startAt="9"/>
                      </a:pPr>
                      <a:r>
                        <a:rPr lang="en-US" sz="1000" kern="1200" dirty="0" smtClean="0"/>
                        <a:t>Memorandum </a:t>
                      </a:r>
                      <a:r>
                        <a:rPr lang="en-US" sz="1000" kern="1200" dirty="0" err="1" smtClean="0"/>
                        <a:t>Atau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Surat</a:t>
                      </a:r>
                      <a:r>
                        <a:rPr lang="id-ID" sz="1000" kern="1200" dirty="0" smtClean="0"/>
                        <a:t>-</a:t>
                      </a:r>
                      <a:r>
                        <a:rPr lang="en-US" sz="1000" kern="1200" dirty="0" err="1" smtClean="0"/>
                        <a:t>Surat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Antar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Badan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Publik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Atau</a:t>
                      </a:r>
                      <a:r>
                        <a:rPr lang="en-US" sz="1000" kern="1200" dirty="0" smtClean="0"/>
                        <a:t> Intra </a:t>
                      </a:r>
                      <a:r>
                        <a:rPr lang="en-US" sz="1000" kern="1200" dirty="0" err="1" smtClean="0"/>
                        <a:t>Badan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Publik</a:t>
                      </a:r>
                      <a:r>
                        <a:rPr lang="en-US" sz="1000" kern="1200" dirty="0" smtClean="0"/>
                        <a:t>, Yang </a:t>
                      </a:r>
                      <a:r>
                        <a:rPr lang="en-US" sz="1000" kern="1200" dirty="0" err="1" smtClean="0"/>
                        <a:t>Menurut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Sifatnya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Dirahasiakan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Kecuali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Atas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Putusan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Komisi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Informasi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Atau</a:t>
                      </a:r>
                      <a:r>
                        <a:rPr lang="en-US" sz="1000" kern="1200" dirty="0" smtClean="0"/>
                        <a:t> </a:t>
                      </a:r>
                      <a:r>
                        <a:rPr lang="en-US" sz="1000" kern="1200" dirty="0" err="1" smtClean="0"/>
                        <a:t>Pengadilan</a:t>
                      </a:r>
                      <a:r>
                        <a:rPr lang="en-US" sz="1000" kern="1200" dirty="0" smtClean="0"/>
                        <a:t>; </a:t>
                      </a:r>
                      <a:endParaRPr lang="id-ID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574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10"/>
                        <a:tabLst/>
                        <a:defRPr/>
                      </a:pPr>
                      <a:r>
                        <a:rPr lang="id-ID" sz="1000" b="1" kern="1200" dirty="0" smtClean="0">
                          <a:solidFill>
                            <a:srgbClr val="C00000"/>
                          </a:solidFill>
                        </a:rPr>
                        <a:t>Informasi yang tidak boleh diungkapkan berdasarkan  Undang-Undang.</a:t>
                      </a:r>
                      <a:endParaRPr lang="id-ID" sz="1000" b="1" dirty="0">
                        <a:solidFill>
                          <a:srgbClr val="C00000"/>
                        </a:solidFill>
                      </a:endParaRPr>
                    </a:p>
                  </a:txBody>
                  <a:tcPr marL="91431" marR="91431" marT="34282" marB="342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4060" name="Title 9"/>
          <p:cNvSpPr>
            <a:spLocks noGrp="1"/>
          </p:cNvSpPr>
          <p:nvPr>
            <p:ph type="ctrTitle"/>
          </p:nvPr>
        </p:nvSpPr>
        <p:spPr>
          <a:xfrm>
            <a:off x="0" y="-560785"/>
            <a:ext cx="1582738" cy="271463"/>
          </a:xfrm>
        </p:spPr>
        <p:txBody>
          <a:bodyPr/>
          <a:lstStyle/>
          <a:p>
            <a:pPr eaLnBrk="1" hangingPunct="1"/>
            <a:r>
              <a:rPr lang="id-ID" altLang="id-ID" sz="900" smtClean="0"/>
              <a:t>IP DIKECUALIKAN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932994" y="1090573"/>
            <a:ext cx="1558886" cy="33528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id-ID" sz="1200" b="1" dirty="0"/>
              <a:t>UNDANG-UNDANG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932994" y="2776006"/>
            <a:ext cx="1558886" cy="33528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b="1" dirty="0"/>
              <a:t>KEPATUTAN</a:t>
            </a:r>
            <a:endParaRPr lang="id-ID" sz="1200" b="1" dirty="0"/>
          </a:p>
        </p:txBody>
      </p:sp>
      <p:sp>
        <p:nvSpPr>
          <p:cNvPr id="32" name="Rounded Rectangle 31"/>
          <p:cNvSpPr/>
          <p:nvPr/>
        </p:nvSpPr>
        <p:spPr>
          <a:xfrm>
            <a:off x="1932994" y="4500202"/>
            <a:ext cx="1558886" cy="335283"/>
          </a:xfrm>
          <a:prstGeom prst="roundRect">
            <a:avLst/>
          </a:prstGeom>
          <a:ln w="12700"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/>
              <a:t>KEPENTINGAN UMUM</a:t>
            </a:r>
            <a:endParaRPr lang="id-ID" sz="1100" b="1" dirty="0"/>
          </a:p>
        </p:txBody>
      </p:sp>
      <p:cxnSp>
        <p:nvCxnSpPr>
          <p:cNvPr id="82" name="Elbow Connector 81"/>
          <p:cNvCxnSpPr/>
          <p:nvPr/>
        </p:nvCxnSpPr>
        <p:spPr>
          <a:xfrm rot="16200000" flipH="1">
            <a:off x="77589" y="2883893"/>
            <a:ext cx="3470672" cy="241300"/>
          </a:xfrm>
          <a:prstGeom prst="bentConnector2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692275" y="1275160"/>
            <a:ext cx="241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1692275" y="2972991"/>
            <a:ext cx="2413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triped Right Arrow 2"/>
          <p:cNvSpPr/>
          <p:nvPr/>
        </p:nvSpPr>
        <p:spPr>
          <a:xfrm>
            <a:off x="3131840" y="1793429"/>
            <a:ext cx="1008110" cy="276503"/>
          </a:xfrm>
          <a:prstGeom prst="stripedRightArrow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/>
              <a:t>INFORMASI YANG DIKECUALIKAN</a:t>
            </a:r>
          </a:p>
        </p:txBody>
      </p:sp>
      <p:sp>
        <p:nvSpPr>
          <p:cNvPr id="11" name="Oval 10"/>
          <p:cNvSpPr/>
          <p:nvPr/>
        </p:nvSpPr>
        <p:spPr>
          <a:xfrm>
            <a:off x="107504" y="2555986"/>
            <a:ext cx="1512168" cy="8640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/>
              <a:t>PENGUJIAN KONSEKUENSI</a:t>
            </a:r>
          </a:p>
        </p:txBody>
      </p:sp>
      <p:cxnSp>
        <p:nvCxnSpPr>
          <p:cNvPr id="13" name="Elbow Connector 12"/>
          <p:cNvCxnSpPr/>
          <p:nvPr/>
        </p:nvCxnSpPr>
        <p:spPr>
          <a:xfrm flipV="1">
            <a:off x="755651" y="1901429"/>
            <a:ext cx="936625" cy="654844"/>
          </a:xfrm>
          <a:prstGeom prst="bentConnector3">
            <a:avLst>
              <a:gd name="adj1" fmla="val 2883"/>
            </a:avLst>
          </a:prstGeom>
          <a:ln w="19050">
            <a:solidFill>
              <a:srgbClr val="CC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/>
          <p:nvPr/>
        </p:nvCxnSpPr>
        <p:spPr>
          <a:xfrm>
            <a:off x="755651" y="3420666"/>
            <a:ext cx="936625" cy="647700"/>
          </a:xfrm>
          <a:prstGeom prst="bentConnector3">
            <a:avLst>
              <a:gd name="adj1" fmla="val 1828"/>
            </a:avLst>
          </a:prstGeom>
          <a:ln w="19050">
            <a:solidFill>
              <a:srgbClr val="CC33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2123728" y="1637884"/>
            <a:ext cx="1008114" cy="70207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000" b="1" dirty="0">
                <a:solidFill>
                  <a:srgbClr val="CC3300"/>
                </a:solidFill>
              </a:rPr>
              <a:t>UU NO.14 TAHUN 2008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13038" y="1426369"/>
            <a:ext cx="0" cy="2119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88" name="Rectangle 1"/>
          <p:cNvSpPr>
            <a:spLocks noChangeArrowheads="1"/>
          </p:cNvSpPr>
          <p:nvPr/>
        </p:nvSpPr>
        <p:spPr bwMode="auto">
          <a:xfrm>
            <a:off x="0" y="371475"/>
            <a:ext cx="9144000" cy="5539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id-ID" sz="1500" b="1" dirty="0" err="1">
                <a:solidFill>
                  <a:schemeClr val="bg1"/>
                </a:solidFill>
              </a:rPr>
              <a:t>Dengan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memperhatikan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ketentuan</a:t>
            </a:r>
            <a:r>
              <a:rPr lang="en-US" altLang="id-ID" sz="1500" b="1" dirty="0">
                <a:solidFill>
                  <a:schemeClr val="bg1"/>
                </a:solidFill>
              </a:rPr>
              <a:t> yang </a:t>
            </a:r>
            <a:r>
              <a:rPr lang="en-US" altLang="id-ID" sz="1500" b="1" dirty="0" err="1">
                <a:solidFill>
                  <a:schemeClr val="bg1"/>
                </a:solidFill>
              </a:rPr>
              <a:t>terdapat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pasal</a:t>
            </a:r>
            <a:r>
              <a:rPr lang="en-US" altLang="id-ID" sz="1500" b="1" dirty="0">
                <a:solidFill>
                  <a:schemeClr val="bg1"/>
                </a:solidFill>
              </a:rPr>
              <a:t> 2 </a:t>
            </a:r>
            <a:r>
              <a:rPr lang="en-US" altLang="id-ID" sz="1500" b="1" dirty="0" err="1">
                <a:solidFill>
                  <a:schemeClr val="bg1"/>
                </a:solidFill>
              </a:rPr>
              <a:t>ayat</a:t>
            </a:r>
            <a:r>
              <a:rPr lang="en-US" altLang="id-ID" sz="1500" b="1" dirty="0">
                <a:solidFill>
                  <a:schemeClr val="bg1"/>
                </a:solidFill>
              </a:rPr>
              <a:t> (4) UU KIP, </a:t>
            </a:r>
            <a:r>
              <a:rPr lang="en-US" altLang="id-ID" sz="1500" b="1" dirty="0" err="1">
                <a:solidFill>
                  <a:schemeClr val="bg1"/>
                </a:solidFill>
              </a:rPr>
              <a:t>maka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pengecualian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informasi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harus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memenuhi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beberapa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persyaratan</a:t>
            </a:r>
            <a:r>
              <a:rPr lang="en-US" altLang="id-ID" sz="1500" b="1" dirty="0">
                <a:solidFill>
                  <a:schemeClr val="bg1"/>
                </a:solidFill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</a:rPr>
              <a:t>antara</a:t>
            </a:r>
            <a:r>
              <a:rPr lang="en-US" altLang="id-ID" sz="1500" b="1" dirty="0">
                <a:solidFill>
                  <a:schemeClr val="bg1"/>
                </a:solidFill>
              </a:rPr>
              <a:t> lain :</a:t>
            </a:r>
            <a:endParaRPr lang="en-US" altLang="id-ID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Hasil gambar untuk gambar pertanya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AutoShape 4" descr="Hasil gambar untuk gambar pertanya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AutoShape 6" descr="Hasil gambar untuk gambar pertanya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4348" y="3238500"/>
            <a:ext cx="7858180" cy="152996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APAKAH YANG DIMAKSUD PENGUJIAN KONSEKUENSI DALAM PENGECUALIAN INFORMASI ?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08FD-B6FD-4E93-8B03-6E90E0BDEE1F}" type="slidenum">
              <a:rPr lang="id-ID" sz="1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33</a:t>
            </a:fld>
            <a:endParaRPr lang="id-ID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Hasil gambar untuk 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7726"/>
            <a:ext cx="9144000" cy="23812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0" y="-74544"/>
            <a:ext cx="9144000" cy="51435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1510"/>
            <a:ext cx="7772400" cy="1102519"/>
          </a:xfrm>
          <a:solidFill>
            <a:srgbClr val="00206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PENGUJIAN KONSEKUENSI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844501"/>
            <a:ext cx="8712968" cy="2592288"/>
          </a:xfrm>
          <a:solidFill>
            <a:schemeClr val="bg1"/>
          </a:solidFill>
        </p:spPr>
        <p:txBody>
          <a:bodyPr anchor="ctr"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</a:t>
            </a:r>
            <a:r>
              <a:rPr lang="id-ID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engujian tentang konsekuensi yang timbul apabila suatu informasi diberikan kepada masyarakat </a:t>
            </a:r>
            <a:r>
              <a:rPr lang="id-ID" sz="2800" b="1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dengan mempertimbangkan </a:t>
            </a:r>
            <a:r>
              <a:rPr lang="id-ID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secara saksama bahwa menutup Informasi Publik dapat melindungi kepentingan yang lebih besar daripada membukanya atau sebaliknya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08FD-B6FD-4E93-8B03-6E90E0BDEE1F}" type="slidenum">
              <a:rPr lang="id-ID" sz="1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34</a:t>
            </a:fld>
            <a:endParaRPr lang="id-ID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729854"/>
            <a:ext cx="8229600" cy="857250"/>
          </a:xfrm>
        </p:spPr>
        <p:txBody>
          <a:bodyPr/>
          <a:lstStyle/>
          <a:p>
            <a:pPr eaLnBrk="1" hangingPunct="1"/>
            <a:r>
              <a:rPr lang="en-US" altLang="id-ID" sz="3000" dirty="0" err="1" smtClean="0">
                <a:solidFill>
                  <a:srgbClr val="FF0000"/>
                </a:solidFill>
              </a:rPr>
              <a:t>Maksud</a:t>
            </a:r>
            <a:r>
              <a:rPr lang="en-US" altLang="id-ID" sz="3000" dirty="0" smtClean="0">
                <a:solidFill>
                  <a:srgbClr val="FF0000"/>
                </a:solidFill>
              </a:rPr>
              <a:t> </a:t>
            </a:r>
            <a:r>
              <a:rPr lang="en-US" altLang="id-ID" sz="3000" dirty="0" err="1" smtClean="0">
                <a:solidFill>
                  <a:srgbClr val="FF0000"/>
                </a:solidFill>
              </a:rPr>
              <a:t>dari</a:t>
            </a:r>
            <a:r>
              <a:rPr lang="en-US" altLang="id-ID" sz="3000" dirty="0" smtClean="0">
                <a:solidFill>
                  <a:srgbClr val="FF0000"/>
                </a:solidFill>
              </a:rPr>
              <a:t> </a:t>
            </a:r>
            <a:r>
              <a:rPr lang="en-US" altLang="id-ID" b="1" dirty="0" smtClean="0">
                <a:solidFill>
                  <a:srgbClr val="FF0000"/>
                </a:solidFill>
              </a:rPr>
              <a:t>KEPATUTAN ?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498997"/>
            <a:ext cx="8229600" cy="3394472"/>
          </a:xfrm>
        </p:spPr>
        <p:txBody>
          <a:bodyPr/>
          <a:lstStyle/>
          <a:p>
            <a:pPr marL="0" indent="0" algn="just" eaLnBrk="1" hangingPunct="1">
              <a:buFont typeface="Arial" pitchFamily="34" charset="0"/>
              <a:buNone/>
            </a:pPr>
            <a:r>
              <a:rPr lang="en-US" altLang="id-ID" dirty="0" err="1" smtClean="0">
                <a:solidFill>
                  <a:schemeClr val="tx1"/>
                </a:solidFill>
              </a:rPr>
              <a:t>Pengujian</a:t>
            </a:r>
            <a:r>
              <a:rPr lang="en-US" altLang="id-ID" dirty="0" smtClean="0">
                <a:solidFill>
                  <a:schemeClr val="tx1"/>
                </a:solidFill>
              </a:rPr>
              <a:t> </a:t>
            </a:r>
            <a:r>
              <a:rPr lang="en-US" altLang="id-ID" dirty="0" err="1" smtClean="0">
                <a:solidFill>
                  <a:schemeClr val="tx1"/>
                </a:solidFill>
              </a:rPr>
              <a:t>tentang</a:t>
            </a:r>
            <a:r>
              <a:rPr lang="en-US" altLang="id-ID" dirty="0" smtClean="0">
                <a:solidFill>
                  <a:schemeClr val="tx1"/>
                </a:solidFill>
              </a:rPr>
              <a:t> </a:t>
            </a:r>
            <a:r>
              <a:rPr lang="en-US" altLang="id-ID" dirty="0" err="1" smtClean="0">
                <a:solidFill>
                  <a:schemeClr val="tx1"/>
                </a:solidFill>
              </a:rPr>
              <a:t>konsekuensi</a:t>
            </a:r>
            <a:r>
              <a:rPr lang="en-US" altLang="id-ID" dirty="0" smtClean="0">
                <a:solidFill>
                  <a:schemeClr val="tx1"/>
                </a:solidFill>
              </a:rPr>
              <a:t> yang </a:t>
            </a:r>
            <a:r>
              <a:rPr lang="en-US" altLang="id-ID" dirty="0" err="1" smtClean="0">
                <a:solidFill>
                  <a:schemeClr val="tx1"/>
                </a:solidFill>
              </a:rPr>
              <a:t>timbul</a:t>
            </a:r>
            <a:r>
              <a:rPr lang="en-US" altLang="id-ID" dirty="0" smtClean="0">
                <a:solidFill>
                  <a:schemeClr val="tx1"/>
                </a:solidFill>
              </a:rPr>
              <a:t> </a:t>
            </a:r>
            <a:r>
              <a:rPr lang="en-US" altLang="id-ID" dirty="0" err="1" smtClean="0">
                <a:solidFill>
                  <a:schemeClr val="tx1"/>
                </a:solidFill>
              </a:rPr>
              <a:t>apabila</a:t>
            </a:r>
            <a:r>
              <a:rPr lang="en-US" altLang="id-ID" dirty="0" smtClean="0">
                <a:solidFill>
                  <a:schemeClr val="tx1"/>
                </a:solidFill>
              </a:rPr>
              <a:t> </a:t>
            </a:r>
            <a:r>
              <a:rPr lang="en-US" altLang="id-ID" dirty="0" err="1" smtClean="0">
                <a:solidFill>
                  <a:schemeClr val="tx1"/>
                </a:solidFill>
              </a:rPr>
              <a:t>suatu</a:t>
            </a:r>
            <a:r>
              <a:rPr lang="en-US" altLang="id-ID" dirty="0" smtClean="0">
                <a:solidFill>
                  <a:schemeClr val="tx1"/>
                </a:solidFill>
              </a:rPr>
              <a:t> </a:t>
            </a:r>
            <a:r>
              <a:rPr lang="en-US" altLang="id-ID" dirty="0" err="1" smtClean="0">
                <a:solidFill>
                  <a:schemeClr val="tx1"/>
                </a:solidFill>
              </a:rPr>
              <a:t>informasi</a:t>
            </a:r>
            <a:r>
              <a:rPr lang="en-US" altLang="id-ID" dirty="0" smtClean="0">
                <a:solidFill>
                  <a:schemeClr val="tx1"/>
                </a:solidFill>
              </a:rPr>
              <a:t> </a:t>
            </a:r>
            <a:r>
              <a:rPr lang="en-US" altLang="id-ID" dirty="0" err="1" smtClean="0">
                <a:solidFill>
                  <a:schemeClr val="tx1"/>
                </a:solidFill>
              </a:rPr>
              <a:t>diberikan</a:t>
            </a:r>
            <a:r>
              <a:rPr lang="en-US" altLang="id-ID" dirty="0" smtClean="0">
                <a:solidFill>
                  <a:schemeClr val="tx1"/>
                </a:solidFill>
              </a:rPr>
              <a:t> </a:t>
            </a:r>
            <a:r>
              <a:rPr lang="en-US" altLang="id-ID" dirty="0" err="1" smtClean="0">
                <a:solidFill>
                  <a:schemeClr val="tx1"/>
                </a:solidFill>
              </a:rPr>
              <a:t>kepada</a:t>
            </a:r>
            <a:r>
              <a:rPr lang="en-US" altLang="id-ID" dirty="0" smtClean="0">
                <a:solidFill>
                  <a:schemeClr val="tx1"/>
                </a:solidFill>
              </a:rPr>
              <a:t> </a:t>
            </a:r>
            <a:r>
              <a:rPr lang="en-US" altLang="id-ID" dirty="0" err="1" smtClean="0">
                <a:solidFill>
                  <a:schemeClr val="tx1"/>
                </a:solidFill>
              </a:rPr>
              <a:t>masyarakat</a:t>
            </a:r>
            <a:endParaRPr lang="en-US" altLang="id-ID" dirty="0" smtClean="0">
              <a:solidFill>
                <a:schemeClr val="tx1"/>
              </a:solidFill>
            </a:endParaRPr>
          </a:p>
          <a:p>
            <a:pPr marL="0" indent="0" algn="just" eaLnBrk="1" hangingPunct="1">
              <a:buFont typeface="Arial" pitchFamily="34" charset="0"/>
              <a:buNone/>
            </a:pPr>
            <a:endParaRPr lang="en-US" altLang="id-ID" dirty="0" smtClean="0">
              <a:solidFill>
                <a:schemeClr val="tx1"/>
              </a:solidFill>
            </a:endParaRPr>
          </a:p>
          <a:p>
            <a:pPr marL="0" indent="0" algn="just" eaLnBrk="1" hangingPunct="1">
              <a:buFont typeface="Arial" pitchFamily="34" charset="0"/>
              <a:buNone/>
            </a:pPr>
            <a:r>
              <a:rPr lang="en-US" altLang="id-ID" sz="2500" b="1" dirty="0" err="1" smtClean="0">
                <a:solidFill>
                  <a:schemeClr val="tx1"/>
                </a:solidFill>
              </a:rPr>
              <a:t>Apakah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</a:t>
            </a:r>
            <a:r>
              <a:rPr lang="en-US" altLang="id-ID" sz="2500" b="1" dirty="0" err="1" smtClean="0">
                <a:solidFill>
                  <a:schemeClr val="tx1"/>
                </a:solidFill>
              </a:rPr>
              <a:t>merupakan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</a:t>
            </a:r>
            <a:r>
              <a:rPr lang="en-US" altLang="id-ID" sz="2500" b="1" dirty="0" err="1" smtClean="0">
                <a:solidFill>
                  <a:schemeClr val="tx1"/>
                </a:solidFill>
              </a:rPr>
              <a:t>kepatutan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</a:t>
            </a:r>
            <a:r>
              <a:rPr lang="en-US" altLang="id-ID" sz="2500" b="1" dirty="0" err="1" smtClean="0">
                <a:solidFill>
                  <a:schemeClr val="tx1"/>
                </a:solidFill>
              </a:rPr>
              <a:t>apabila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</a:t>
            </a:r>
            <a:r>
              <a:rPr lang="en-US" altLang="id-ID" sz="2500" b="1" dirty="0" err="1" smtClean="0">
                <a:solidFill>
                  <a:schemeClr val="tx1"/>
                </a:solidFill>
              </a:rPr>
              <a:t>Informasi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</a:t>
            </a:r>
            <a:r>
              <a:rPr lang="en-US" altLang="id-ID" sz="2500" b="1" dirty="0" err="1" smtClean="0">
                <a:solidFill>
                  <a:schemeClr val="tx1"/>
                </a:solidFill>
              </a:rPr>
              <a:t>tersebut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</a:t>
            </a:r>
            <a:r>
              <a:rPr lang="en-US" altLang="id-ID" sz="2500" b="1" dirty="0" err="1" smtClean="0">
                <a:solidFill>
                  <a:schemeClr val="tx1"/>
                </a:solidFill>
              </a:rPr>
              <a:t>diumumkan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</a:t>
            </a:r>
            <a:r>
              <a:rPr lang="en-US" altLang="id-ID" sz="2500" b="1" dirty="0" err="1" smtClean="0">
                <a:solidFill>
                  <a:schemeClr val="tx1"/>
                </a:solidFill>
              </a:rPr>
              <a:t>atau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</a:t>
            </a:r>
            <a:r>
              <a:rPr lang="en-US" altLang="id-ID" sz="2500" b="1" dirty="0" err="1" smtClean="0">
                <a:solidFill>
                  <a:schemeClr val="tx1"/>
                </a:solidFill>
              </a:rPr>
              <a:t>disediakan</a:t>
            </a:r>
            <a:r>
              <a:rPr lang="en-US" altLang="id-ID" sz="2500" b="1" dirty="0" smtClean="0">
                <a:solidFill>
                  <a:schemeClr val="tx1"/>
                </a:solidFill>
              </a:rPr>
              <a:t>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/>
              <a:t>INFORMASI YANG DIKECUALIKAN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2968838"/>
            <a:ext cx="9144000" cy="217466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 DARLING" panose="02000000000000000000" pitchFamily="2" charset="0"/>
              </a:rPr>
              <a:t>PENGKLASIFIKASIAN </a:t>
            </a:r>
            <a:r>
              <a:rPr lang="en-US" sz="3600" b="1" dirty="0">
                <a:latin typeface="AR DARLING" panose="02000000000000000000" pitchFamily="2" charset="0"/>
              </a:rPr>
              <a:t>INFORMASI </a:t>
            </a:r>
            <a:r>
              <a:rPr lang="en-US" sz="3600" b="1" dirty="0" smtClean="0">
                <a:latin typeface="AR DARLING" panose="02000000000000000000" pitchFamily="2" charset="0"/>
              </a:rPr>
              <a:t>PUBLIK</a:t>
            </a:r>
            <a:endParaRPr lang="en-US" sz="3600" b="1" dirty="0">
              <a:latin typeface="AR DARLING" panose="02000000000000000000" pitchFamily="2" charset="0"/>
            </a:endParaRPr>
          </a:p>
        </p:txBody>
      </p:sp>
      <p:pic>
        <p:nvPicPr>
          <p:cNvPr id="30724" name="Picture 4" descr="Hasil gambar untuk 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6899"/>
            <a:ext cx="9144000" cy="2078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0" y="832927"/>
            <a:ext cx="9144000" cy="1143000"/>
          </a:xfrm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bg1"/>
                </a:solidFill>
              </a:rPr>
              <a:t>TUJUAN</a:t>
            </a:r>
            <a:r>
              <a:rPr lang="id-ID" sz="3200" b="1" dirty="0">
                <a:solidFill>
                  <a:schemeClr val="bg1"/>
                </a:solidFill>
              </a:rPr>
              <a:t/>
            </a:r>
            <a:br>
              <a:rPr lang="id-ID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PENGKLASIFIKASIAN </a:t>
            </a:r>
            <a:r>
              <a:rPr lang="id-ID" sz="3200" b="1" dirty="0">
                <a:solidFill>
                  <a:schemeClr val="bg1"/>
                </a:solidFill>
              </a:rPr>
              <a:t>INFORMASI PUBLIK</a:t>
            </a:r>
          </a:p>
        </p:txBody>
      </p:sp>
      <p:sp>
        <p:nvSpPr>
          <p:cNvPr id="46" name="Rectangle 45"/>
          <p:cNvSpPr/>
          <p:nvPr/>
        </p:nvSpPr>
        <p:spPr>
          <a:xfrm>
            <a:off x="0" y="2281178"/>
            <a:ext cx="9144000" cy="286232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/>
              <a:t>Pengklasifikasian</a:t>
            </a:r>
            <a:r>
              <a:rPr lang="en-US" sz="3600" b="1" dirty="0"/>
              <a:t> </a:t>
            </a:r>
            <a:r>
              <a:rPr lang="en-US" sz="3600" b="1" dirty="0" err="1"/>
              <a:t>Informasi</a:t>
            </a:r>
            <a:r>
              <a:rPr lang="en-US" sz="3600" b="1" dirty="0"/>
              <a:t> </a:t>
            </a:r>
            <a:r>
              <a:rPr lang="en-US" sz="3600" b="1" dirty="0" err="1"/>
              <a:t>Publik</a:t>
            </a:r>
            <a:r>
              <a:rPr lang="en-US" sz="3600" b="1" dirty="0"/>
              <a:t> yang </a:t>
            </a:r>
            <a:r>
              <a:rPr lang="en-US" sz="3600" b="1" dirty="0" err="1"/>
              <a:t>dilakukan</a:t>
            </a:r>
            <a:r>
              <a:rPr lang="en-US" sz="3600" b="1" dirty="0"/>
              <a:t> </a:t>
            </a:r>
            <a:r>
              <a:rPr lang="en-US" sz="3600" b="1" dirty="0" err="1"/>
              <a:t>oleh</a:t>
            </a:r>
            <a:r>
              <a:rPr lang="en-US" sz="3600" b="1" dirty="0"/>
              <a:t> </a:t>
            </a:r>
            <a:r>
              <a:rPr lang="en-US" sz="3600" b="1" dirty="0" err="1"/>
              <a:t>Badan</a:t>
            </a:r>
            <a:r>
              <a:rPr lang="en-US" sz="3600" b="1" dirty="0"/>
              <a:t> </a:t>
            </a:r>
            <a:r>
              <a:rPr lang="en-US" sz="3600" b="1" dirty="0" err="1"/>
              <a:t>Publik</a:t>
            </a:r>
            <a:r>
              <a:rPr lang="en-US" sz="3600" b="1" dirty="0"/>
              <a:t> </a:t>
            </a:r>
            <a:r>
              <a:rPr lang="en-US" sz="3600" b="1" u="sng" dirty="0" err="1"/>
              <a:t>bertujuan</a:t>
            </a:r>
            <a:r>
              <a:rPr lang="en-US" sz="3600" b="1" u="sng" dirty="0"/>
              <a:t> </a:t>
            </a:r>
            <a:r>
              <a:rPr lang="en-US" sz="3600" b="1" u="sng" dirty="0" err="1"/>
              <a:t>untuk</a:t>
            </a:r>
            <a:r>
              <a:rPr lang="en-US" sz="3600" b="1" dirty="0"/>
              <a:t> </a:t>
            </a:r>
            <a:r>
              <a:rPr lang="en-US" sz="3600" b="1" dirty="0" err="1" smtClean="0"/>
              <a:t>menentukan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menetapkan</a:t>
            </a:r>
            <a:r>
              <a:rPr lang="en-US" sz="3600" b="1" dirty="0" smtClean="0"/>
              <a:t> </a:t>
            </a:r>
            <a:r>
              <a:rPr lang="en-US" sz="3600" b="1" dirty="0" err="1"/>
              <a:t>informasi</a:t>
            </a:r>
            <a:r>
              <a:rPr lang="en-US" sz="3600" b="1" dirty="0"/>
              <a:t> </a:t>
            </a:r>
            <a:r>
              <a:rPr lang="en-US" sz="3600" b="1" dirty="0" err="1"/>
              <a:t>tertentu</a:t>
            </a:r>
            <a:r>
              <a:rPr lang="en-US" sz="3600" b="1" dirty="0"/>
              <a:t> </a:t>
            </a:r>
            <a:r>
              <a:rPr lang="en-US" sz="3600" b="1" dirty="0" err="1"/>
              <a:t>sebagai</a:t>
            </a:r>
            <a:r>
              <a:rPr lang="en-US" sz="3600" b="1" dirty="0"/>
              <a:t> </a:t>
            </a:r>
            <a:r>
              <a:rPr lang="en-US" sz="3600" b="1" dirty="0" err="1"/>
              <a:t>Informasi</a:t>
            </a:r>
            <a:r>
              <a:rPr lang="en-US" sz="3600" b="1" dirty="0"/>
              <a:t> yang </a:t>
            </a:r>
            <a:r>
              <a:rPr lang="en-US" sz="3600" b="1" dirty="0" err="1"/>
              <a:t>Dikecualikan</a:t>
            </a:r>
            <a:r>
              <a:rPr lang="en-US" sz="3600" b="1" dirty="0"/>
              <a:t> </a:t>
            </a:r>
            <a:r>
              <a:rPr lang="en-US" sz="3600" b="1" dirty="0" err="1"/>
              <a:t>untuk</a:t>
            </a:r>
            <a:r>
              <a:rPr lang="en-US" sz="3600" b="1" dirty="0"/>
              <a:t> </a:t>
            </a:r>
            <a:r>
              <a:rPr lang="en-US" sz="3600" b="1" dirty="0" err="1"/>
              <a:t>diakses</a:t>
            </a:r>
            <a:r>
              <a:rPr lang="en-US" sz="3600" b="1" dirty="0"/>
              <a:t> </a:t>
            </a:r>
            <a:r>
              <a:rPr lang="en-US" sz="3600" b="1" dirty="0" err="1"/>
              <a:t>oleh</a:t>
            </a:r>
            <a:r>
              <a:rPr lang="en-US" sz="3600" b="1" dirty="0"/>
              <a:t> </a:t>
            </a:r>
            <a:r>
              <a:rPr lang="en-US" sz="3600" b="1" dirty="0" err="1"/>
              <a:t>setiap</a:t>
            </a:r>
            <a:r>
              <a:rPr lang="en-US" sz="3600" b="1" dirty="0"/>
              <a:t> </a:t>
            </a:r>
            <a:r>
              <a:rPr lang="en-US" sz="3600" b="1" dirty="0" err="1"/>
              <a:t>orang</a:t>
            </a:r>
            <a:r>
              <a:rPr lang="en-US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238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64970" y="1"/>
            <a:ext cx="7379030" cy="570016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id-ID" sz="3200" b="1" dirty="0" smtClean="0">
                <a:solidFill>
                  <a:schemeClr val="bg1"/>
                </a:solidFill>
              </a:rPr>
              <a:t>ASAS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PENGKLASIFIKASIAN </a:t>
            </a:r>
            <a:r>
              <a:rPr lang="id-ID" sz="3200" b="1" dirty="0">
                <a:solidFill>
                  <a:schemeClr val="bg1"/>
                </a:solidFill>
              </a:rPr>
              <a:t>INFORMASI PUBLIK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4259" y="665386"/>
            <a:ext cx="7349741" cy="40934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arenR"/>
            </a:pP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Publik</a:t>
            </a:r>
            <a:r>
              <a:rPr lang="en-US" sz="2000" dirty="0"/>
              <a:t> </a:t>
            </a:r>
            <a:r>
              <a:rPr lang="en-US" sz="2000" b="1" u="sng" dirty="0" err="1"/>
              <a:t>bersifat</a:t>
            </a:r>
            <a:r>
              <a:rPr lang="en-US" sz="2000" b="1" u="sng" dirty="0"/>
              <a:t> </a:t>
            </a:r>
            <a:r>
              <a:rPr lang="en-US" sz="2000" b="1" u="sng" dirty="0" err="1"/>
              <a:t>terbuka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b="1" u="sng" dirty="0" err="1"/>
              <a:t>dapat</a:t>
            </a:r>
            <a:r>
              <a:rPr lang="en-US" sz="2000" b="1" u="sng" dirty="0"/>
              <a:t> </a:t>
            </a:r>
            <a:r>
              <a:rPr lang="en-US" sz="2000" b="1" u="sng" dirty="0" err="1"/>
              <a:t>diakses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Pengguna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Publik</a:t>
            </a:r>
            <a:r>
              <a:rPr lang="en-US" sz="2000" dirty="0"/>
              <a:t>.</a:t>
            </a:r>
          </a:p>
          <a:p>
            <a:pPr marL="342900" indent="-342900" algn="just">
              <a:buFont typeface="+mj-lt"/>
              <a:buAutoNum type="arabicParenR"/>
            </a:pPr>
            <a:endParaRPr lang="en-US" sz="2000" dirty="0"/>
          </a:p>
          <a:p>
            <a:pPr marL="342900" indent="-342900" algn="just">
              <a:buFont typeface="+mj-lt"/>
              <a:buAutoNum type="arabicParenR"/>
            </a:pP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Publik</a:t>
            </a:r>
            <a:r>
              <a:rPr lang="en-US" sz="2000" dirty="0"/>
              <a:t> yang </a:t>
            </a:r>
            <a:r>
              <a:rPr lang="en-US" sz="2000" b="1" u="sng" dirty="0" err="1"/>
              <a:t>Dikecualikan</a:t>
            </a:r>
            <a:r>
              <a:rPr lang="en-US" sz="2000" dirty="0"/>
              <a:t> </a:t>
            </a:r>
            <a:r>
              <a:rPr lang="en-US" sz="2000" b="1" u="sng" dirty="0"/>
              <a:t>BERSIFAT KETAT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b="1" u="sng" dirty="0"/>
              <a:t>TERBATAS</a:t>
            </a:r>
            <a:r>
              <a:rPr lang="en-US" sz="2000" dirty="0"/>
              <a:t>.</a:t>
            </a:r>
          </a:p>
          <a:p>
            <a:pPr marL="342900" indent="-342900" algn="just">
              <a:buFont typeface="+mj-lt"/>
              <a:buAutoNum type="arabicParenR"/>
            </a:pPr>
            <a:endParaRPr lang="en-US" sz="2000" dirty="0"/>
          </a:p>
          <a:p>
            <a:pPr marL="342900" indent="-342900" algn="just">
              <a:buFont typeface="+mj-lt"/>
              <a:buAutoNum type="arabicParenR"/>
            </a:pPr>
            <a:r>
              <a:rPr lang="nn-NO" sz="2000" dirty="0"/>
              <a:t>Informasi Publik yang Dikecualikan bersifat rahasia sesuai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Undang-Undang</a:t>
            </a:r>
            <a:r>
              <a:rPr lang="en-US" sz="2000" dirty="0"/>
              <a:t>, </a:t>
            </a:r>
            <a:r>
              <a:rPr lang="en-US" sz="2000" dirty="0" err="1"/>
              <a:t>kepatutan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kepentingan</a:t>
            </a:r>
            <a:r>
              <a:rPr lang="en-US" sz="2000" dirty="0"/>
              <a:t> </a:t>
            </a:r>
            <a:r>
              <a:rPr lang="en-US" sz="2000" dirty="0" err="1"/>
              <a:t>umum</a:t>
            </a:r>
            <a:r>
              <a:rPr lang="en-US" sz="2000" dirty="0"/>
              <a:t> </a:t>
            </a:r>
            <a:r>
              <a:rPr lang="en-US" sz="2000" dirty="0" err="1"/>
              <a:t>didasarkan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pengujian</a:t>
            </a:r>
            <a:r>
              <a:rPr lang="en-US" sz="2000" dirty="0"/>
              <a:t> </a:t>
            </a:r>
            <a:r>
              <a:rPr lang="en-US" sz="2000" dirty="0" err="1"/>
              <a:t>tentang</a:t>
            </a:r>
            <a:r>
              <a:rPr lang="en-US" sz="2000" dirty="0"/>
              <a:t> </a:t>
            </a:r>
            <a:r>
              <a:rPr lang="en-US" sz="2000" dirty="0" err="1"/>
              <a:t>konsekuensi</a:t>
            </a:r>
            <a:r>
              <a:rPr lang="en-US" sz="2000" dirty="0"/>
              <a:t> yang </a:t>
            </a:r>
            <a:r>
              <a:rPr lang="en-US" sz="2000" dirty="0" err="1"/>
              <a:t>timbul</a:t>
            </a:r>
            <a:r>
              <a:rPr lang="en-US" sz="2000" dirty="0"/>
              <a:t> </a:t>
            </a:r>
            <a:r>
              <a:rPr lang="en-US" sz="2000" dirty="0" err="1"/>
              <a:t>apabila</a:t>
            </a:r>
            <a:r>
              <a:rPr lang="en-US" sz="2000" dirty="0"/>
              <a:t> </a:t>
            </a:r>
            <a:r>
              <a:rPr lang="en-US" sz="2000" dirty="0" err="1"/>
              <a:t>suatu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diberikan</a:t>
            </a:r>
            <a:r>
              <a:rPr lang="en-US" sz="2000" dirty="0"/>
              <a:t> </a:t>
            </a:r>
            <a:r>
              <a:rPr lang="en-US" sz="2000" dirty="0" err="1" smtClean="0"/>
              <a:t>kepada</a:t>
            </a:r>
            <a:r>
              <a:rPr lang="en-US" sz="2000" dirty="0" smtClean="0"/>
              <a:t> </a:t>
            </a:r>
            <a:r>
              <a:rPr lang="en-US" sz="2000" dirty="0" err="1" smtClean="0"/>
              <a:t>masyarakat</a:t>
            </a:r>
            <a:r>
              <a:rPr lang="en-US" sz="2000" dirty="0" smtClean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setelah</a:t>
            </a:r>
            <a:r>
              <a:rPr lang="en-US" sz="2000" dirty="0"/>
              <a:t> </a:t>
            </a:r>
            <a:r>
              <a:rPr lang="en-US" sz="2000" dirty="0" err="1"/>
              <a:t>dipertimbangkan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saksama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menutup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Publik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melindungi</a:t>
            </a:r>
            <a:r>
              <a:rPr lang="en-US" sz="2000" dirty="0"/>
              <a:t> </a:t>
            </a:r>
            <a:r>
              <a:rPr lang="en-US" sz="2000" dirty="0" err="1"/>
              <a:t>kepentingan</a:t>
            </a:r>
            <a:r>
              <a:rPr lang="en-US" sz="2000" dirty="0"/>
              <a:t> yang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besar</a:t>
            </a:r>
            <a:r>
              <a:rPr lang="en-US" sz="2000" dirty="0"/>
              <a:t> </a:t>
            </a:r>
            <a:r>
              <a:rPr lang="en-US" sz="2000" dirty="0" err="1"/>
              <a:t>daripada</a:t>
            </a:r>
            <a:r>
              <a:rPr lang="en-US" sz="2000" dirty="0"/>
              <a:t> </a:t>
            </a:r>
            <a:r>
              <a:rPr lang="en-US" sz="2000" dirty="0" err="1"/>
              <a:t>membukanya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sebaliknya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69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27860" y="0"/>
            <a:ext cx="7416140" cy="72548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2200" b="1" err="1" smtClean="0">
                <a:solidFill>
                  <a:schemeClr val="tx1"/>
                </a:solidFill>
              </a:rPr>
              <a:t>Pemberian</a:t>
            </a:r>
            <a:r>
              <a:rPr sz="2200" b="1" smtClean="0">
                <a:solidFill>
                  <a:schemeClr val="tx1"/>
                </a:solidFill>
              </a:rPr>
              <a:t> </a:t>
            </a:r>
            <a:r>
              <a:rPr sz="2200" b="1" err="1" smtClean="0">
                <a:solidFill>
                  <a:schemeClr val="tx1"/>
                </a:solidFill>
              </a:rPr>
              <a:t>dan</a:t>
            </a:r>
            <a:r>
              <a:rPr sz="2200" b="1" smtClean="0">
                <a:solidFill>
                  <a:schemeClr val="tx1"/>
                </a:solidFill>
              </a:rPr>
              <a:t> </a:t>
            </a:r>
            <a:r>
              <a:rPr sz="2200" b="1" err="1" smtClean="0">
                <a:solidFill>
                  <a:schemeClr val="tx1"/>
                </a:solidFill>
              </a:rPr>
              <a:t>Penyimpanan</a:t>
            </a:r>
            <a:r>
              <a:rPr sz="2200" b="1" smtClean="0">
                <a:solidFill>
                  <a:schemeClr val="tx1"/>
                </a:solidFill>
              </a:rPr>
              <a:t> </a:t>
            </a:r>
            <a:r>
              <a:rPr sz="2200" b="1" err="1" smtClean="0">
                <a:solidFill>
                  <a:schemeClr val="tx1"/>
                </a:solidFill>
              </a:rPr>
              <a:t>Informasi</a:t>
            </a:r>
            <a:r>
              <a:rPr sz="2200" b="1" smtClean="0">
                <a:solidFill>
                  <a:schemeClr val="tx1"/>
                </a:solidFill>
              </a:rPr>
              <a:t> yang </a:t>
            </a:r>
            <a:r>
              <a:rPr sz="2200" b="1" err="1" smtClean="0">
                <a:solidFill>
                  <a:schemeClr val="tx1"/>
                </a:solidFill>
              </a:rPr>
              <a:t>dikecualikan</a:t>
            </a:r>
            <a:endParaRPr sz="2200" b="1" smtClean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28985" y="836541"/>
            <a:ext cx="6972320" cy="1859158"/>
            <a:chOff x="130628" y="403359"/>
            <a:chExt cx="6972320" cy="1855620"/>
          </a:xfrm>
          <a:scene3d>
            <a:camera prst="orthographicFront"/>
            <a:lightRig rig="chilly" dir="t"/>
          </a:scene3d>
        </p:grpSpPr>
        <p:sp>
          <p:nvSpPr>
            <p:cNvPr id="9" name="Rounded Rectangle 8"/>
            <p:cNvSpPr/>
            <p:nvPr/>
          </p:nvSpPr>
          <p:spPr>
            <a:xfrm>
              <a:off x="130628" y="403359"/>
              <a:ext cx="6972320" cy="1855620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33088" y="552186"/>
              <a:ext cx="6791152" cy="14962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just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err="1" smtClean="0">
                  <a:solidFill>
                    <a:schemeClr val="tx1"/>
                  </a:solidFill>
                </a:rPr>
                <a:t>Dalam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hal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salinan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dokumen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informasi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publik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akan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diberikan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kepada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publik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, PPID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dapat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menghitamkan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/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mengaburkan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materi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informasi</a:t>
              </a:r>
              <a:r>
                <a:rPr lang="en-US" sz="2600" kern="1200" dirty="0" smtClean="0">
                  <a:solidFill>
                    <a:schemeClr val="tx1"/>
                  </a:solidFill>
                </a:rPr>
                <a:t> yang </a:t>
              </a:r>
              <a:r>
                <a:rPr lang="en-US" sz="2600" kern="1200" dirty="0" err="1" smtClean="0">
                  <a:solidFill>
                    <a:schemeClr val="tx1"/>
                  </a:solidFill>
                </a:rPr>
                <a:t>dikecualikan</a:t>
              </a:r>
              <a:endParaRPr lang="en-US" sz="26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33985" y="3024758"/>
            <a:ext cx="6972320" cy="1184040"/>
            <a:chOff x="0" y="1979748"/>
            <a:chExt cx="6972320" cy="1184040"/>
          </a:xfrm>
        </p:grpSpPr>
        <p:sp>
          <p:nvSpPr>
            <p:cNvPr id="13" name="Rectangle 12"/>
            <p:cNvSpPr/>
            <p:nvPr/>
          </p:nvSpPr>
          <p:spPr>
            <a:xfrm>
              <a:off x="0" y="1979748"/>
              <a:ext cx="6972320" cy="11840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0" y="1979748"/>
              <a:ext cx="6972320" cy="11840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1371" tIns="33020" rIns="184912" bIns="33020" numCol="1" spcCol="1270" anchor="t" anchorCtr="0">
              <a:noAutofit/>
            </a:bodyPr>
            <a:lstStyle/>
            <a:p>
              <a:pPr marL="0" lvl="1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</a:pPr>
              <a:r>
                <a:rPr lang="en-US" sz="2000" kern="1200" dirty="0" smtClean="0"/>
                <a:t>PPID </a:t>
              </a:r>
              <a:r>
                <a:rPr lang="en-US" sz="2000" kern="1200" dirty="0" err="1" smtClean="0"/>
                <a:t>tidak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dapat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menjadikan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pengecualian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sebagian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informasi</a:t>
              </a:r>
              <a:r>
                <a:rPr lang="en-US" sz="2000" dirty="0" smtClean="0"/>
                <a:t> </a:t>
              </a:r>
              <a:r>
                <a:rPr lang="en-US" sz="2000" kern="1200" dirty="0" err="1" smtClean="0"/>
                <a:t>dalam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suatu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salinan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dokumen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informasi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publik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sebagai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alasan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untuk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mengecualikan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akses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publik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terhadap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keseluruhan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salinan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dokumen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informasi</a:t>
              </a:r>
              <a:r>
                <a:rPr lang="en-US" sz="2000" kern="1200" dirty="0" smtClean="0"/>
                <a:t> </a:t>
              </a:r>
              <a:r>
                <a:rPr lang="en-US" sz="2000" kern="1200" dirty="0" err="1" smtClean="0"/>
                <a:t>publik</a:t>
              </a:r>
              <a:endParaRPr lang="en-US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392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842613"/>
            <a:ext cx="9144000" cy="86518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0" bIns="0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LANDASAN FILOSOFIS 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ID" sz="2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eterbukaan 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nformasi </a:t>
            </a:r>
            <a:r>
              <a:rPr 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id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ublik</a:t>
            </a:r>
            <a:r>
              <a:rPr lang="en-ID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(KIP)</a:t>
            </a:r>
            <a:endParaRPr lang="en-US" sz="2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191" y="1813204"/>
            <a:ext cx="8971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dirty="0" err="1" smtClean="0"/>
              <a:t>Hak</a:t>
            </a:r>
            <a:r>
              <a:rPr lang="en-US" dirty="0" smtClean="0"/>
              <a:t> </a:t>
            </a:r>
            <a:r>
              <a:rPr lang="en-US" dirty="0" err="1" smtClean="0"/>
              <a:t>memperoleh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b="1" dirty="0" err="1" smtClean="0"/>
              <a:t>Hak</a:t>
            </a:r>
            <a:r>
              <a:rPr lang="en-US" b="1" dirty="0" smtClean="0"/>
              <a:t> </a:t>
            </a:r>
            <a:r>
              <a:rPr lang="en-US" b="1" dirty="0" err="1" smtClean="0"/>
              <a:t>Asasi</a:t>
            </a:r>
            <a:r>
              <a:rPr lang="en-US" b="1" dirty="0" smtClean="0"/>
              <a:t> </a:t>
            </a:r>
            <a:r>
              <a:rPr lang="en-US" b="1" dirty="0" err="1" smtClean="0"/>
              <a:t>Manusia</a:t>
            </a:r>
            <a:r>
              <a:rPr lang="en-US" b="1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dijamin</a:t>
            </a:r>
            <a:r>
              <a:rPr lang="en-US" dirty="0" smtClean="0"/>
              <a:t> </a:t>
            </a:r>
            <a:r>
              <a:rPr lang="en-US" dirty="0" err="1" smtClean="0"/>
              <a:t>konstitusi</a:t>
            </a:r>
            <a:r>
              <a:rPr lang="en-US" dirty="0" smtClean="0"/>
              <a:t> (</a:t>
            </a:r>
            <a:r>
              <a:rPr lang="en-US" dirty="0" err="1" smtClean="0"/>
              <a:t>Pasal</a:t>
            </a:r>
            <a:endParaRPr lang="en-US" dirty="0" smtClean="0"/>
          </a:p>
          <a:p>
            <a:pPr algn="just" fontAlgn="auto">
              <a:spcAft>
                <a:spcPts val="0"/>
              </a:spcAft>
              <a:buSzPct val="100000"/>
              <a:defRPr/>
            </a:pPr>
            <a:r>
              <a:rPr lang="en-US" dirty="0" smtClean="0"/>
              <a:t>   28F UUD 1945).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255" y="2430723"/>
            <a:ext cx="89896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dirty="0" err="1" smtClean="0"/>
              <a:t>Mewujudkan</a:t>
            </a:r>
            <a:r>
              <a:rPr lang="en-US" dirty="0" smtClean="0"/>
              <a:t> </a:t>
            </a:r>
            <a:r>
              <a:rPr lang="en-US" dirty="0" err="1" smtClean="0"/>
              <a:t>penyelenggaraan</a:t>
            </a:r>
            <a:r>
              <a:rPr lang="en-US" dirty="0" smtClean="0"/>
              <a:t> </a:t>
            </a:r>
            <a:r>
              <a:rPr lang="en-US" dirty="0" err="1" smtClean="0"/>
              <a:t>negara</a:t>
            </a:r>
            <a:r>
              <a:rPr lang="en-US" dirty="0" smtClean="0"/>
              <a:t> yang </a:t>
            </a:r>
            <a:r>
              <a:rPr lang="en-US" dirty="0" err="1" smtClean="0"/>
              <a:t>transparan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tata</a:t>
            </a:r>
            <a:r>
              <a:rPr lang="en-US" dirty="0" smtClean="0"/>
              <a:t> </a:t>
            </a:r>
            <a:r>
              <a:rPr lang="en-US" dirty="0" err="1" smtClean="0"/>
              <a:t>pemerintahan</a:t>
            </a:r>
            <a:r>
              <a:rPr lang="en-US" dirty="0" smtClean="0"/>
              <a:t> yang </a:t>
            </a:r>
            <a:r>
              <a:rPr lang="en-US" dirty="0" err="1" smtClean="0"/>
              <a:t>baik</a:t>
            </a:r>
            <a:endParaRPr lang="en-US" dirty="0" smtClean="0"/>
          </a:p>
          <a:p>
            <a:pPr algn="just" fontAlgn="auto">
              <a:spcAft>
                <a:spcPts val="0"/>
              </a:spcAft>
              <a:buSzPct val="100000"/>
              <a:defRPr/>
            </a:pPr>
            <a:r>
              <a:rPr lang="en-US" dirty="0" smtClean="0"/>
              <a:t>   (</a:t>
            </a:r>
            <a:r>
              <a:rPr lang="en-US" i="1" dirty="0" smtClean="0"/>
              <a:t>good governance</a:t>
            </a:r>
            <a:r>
              <a:rPr lang="en-US" dirty="0" smtClean="0"/>
              <a:t>).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254" y="3071994"/>
            <a:ext cx="8977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dirty="0" err="1" smtClean="0"/>
              <a:t>Mendukung</a:t>
            </a:r>
            <a:r>
              <a:rPr lang="en-US" dirty="0" smtClean="0"/>
              <a:t> </a:t>
            </a:r>
            <a:r>
              <a:rPr lang="en-US" dirty="0" err="1" smtClean="0"/>
              <a:t>penyelenggaraan</a:t>
            </a:r>
            <a:r>
              <a:rPr lang="en-US" dirty="0" smtClean="0"/>
              <a:t> </a:t>
            </a:r>
            <a:r>
              <a:rPr lang="en-US" dirty="0" err="1" smtClean="0"/>
              <a:t>negara</a:t>
            </a:r>
            <a:r>
              <a:rPr lang="en-US" dirty="0" smtClean="0"/>
              <a:t> yang </a:t>
            </a:r>
            <a:r>
              <a:rPr lang="en-US" dirty="0" err="1" smtClean="0"/>
              <a:t>demokratis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transparansi</a:t>
            </a:r>
            <a:r>
              <a:rPr lang="en-US" dirty="0" smtClean="0"/>
              <a:t>, </a:t>
            </a:r>
            <a:r>
              <a:rPr lang="en-US" dirty="0" err="1" smtClean="0"/>
              <a:t>partisipasi</a:t>
            </a:r>
            <a:endParaRPr lang="en-US" dirty="0" smtClean="0"/>
          </a:p>
          <a:p>
            <a:pPr algn="just"/>
            <a:r>
              <a:rPr lang="en-US" dirty="0" smtClean="0"/>
              <a:t> 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akuntabilitas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84067" y="3701386"/>
            <a:ext cx="897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dirty="0" err="1" smtClean="0"/>
              <a:t>Memotivasi</a:t>
            </a:r>
            <a:r>
              <a:rPr lang="en-US" dirty="0" smtClean="0"/>
              <a:t> </a:t>
            </a:r>
            <a:r>
              <a:rPr lang="en-US" dirty="0" err="1" smtClean="0"/>
              <a:t>badan</a:t>
            </a:r>
            <a:r>
              <a:rPr lang="en-US" dirty="0" smtClean="0"/>
              <a:t> </a:t>
            </a:r>
            <a:r>
              <a:rPr lang="en-US" dirty="0" err="1" smtClean="0"/>
              <a:t>publik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memberikan</a:t>
            </a:r>
            <a:r>
              <a:rPr lang="en-US" dirty="0" smtClean="0"/>
              <a:t> </a:t>
            </a:r>
            <a:r>
              <a:rPr lang="en-US" dirty="0" err="1" smtClean="0"/>
              <a:t>pelayanan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sebaik-baiknya</a:t>
            </a:r>
            <a:endParaRPr lang="en-US" dirty="0" smtClean="0"/>
          </a:p>
          <a:p>
            <a:pPr algn="just" fontAlgn="auto">
              <a:spcAft>
                <a:spcPts val="0"/>
              </a:spcAft>
              <a:buSzPct val="100000"/>
              <a:defRPr/>
            </a:pPr>
            <a:r>
              <a:rPr lang="en-US" dirty="0" smtClean="0"/>
              <a:t>  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bebas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KKN.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8128" y="4357336"/>
            <a:ext cx="8989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Aft>
                <a:spcPts val="0"/>
              </a:spcAft>
              <a:buSzPct val="100000"/>
              <a:buFont typeface="Wingdings" pitchFamily="2" charset="2"/>
              <a:buChar char="§"/>
              <a:defRPr/>
            </a:pPr>
            <a:r>
              <a:rPr lang="en-US" dirty="0" smtClean="0"/>
              <a:t> </a:t>
            </a:r>
            <a:r>
              <a:rPr lang="en-US" dirty="0" err="1" smtClean="0"/>
              <a:t>Mengantisipasi</a:t>
            </a:r>
            <a:r>
              <a:rPr lang="en-US" dirty="0" smtClean="0"/>
              <a:t> </a:t>
            </a:r>
            <a:r>
              <a:rPr lang="en-US" dirty="0" err="1" smtClean="0"/>
              <a:t>perkembangan</a:t>
            </a:r>
            <a:r>
              <a:rPr lang="en-US" dirty="0" smtClean="0"/>
              <a:t> </a:t>
            </a:r>
            <a:r>
              <a:rPr lang="en-US" dirty="0" err="1" smtClean="0"/>
              <a:t>teknologi</a:t>
            </a:r>
            <a:r>
              <a:rPr lang="en-US" dirty="0" smtClean="0"/>
              <a:t> </a:t>
            </a:r>
            <a:r>
              <a:rPr lang="en-US" dirty="0" err="1" smtClean="0"/>
              <a:t>komunikasi</a:t>
            </a:r>
            <a:r>
              <a:rPr lang="en-US" dirty="0" smtClean="0"/>
              <a:t> yang </a:t>
            </a:r>
            <a:r>
              <a:rPr lang="en-US" dirty="0" err="1" smtClean="0"/>
              <a:t>semakin</a:t>
            </a:r>
            <a:r>
              <a:rPr lang="en-US" dirty="0" smtClean="0"/>
              <a:t> </a:t>
            </a:r>
            <a:r>
              <a:rPr lang="en-US" dirty="0" err="1" smtClean="0"/>
              <a:t>pesat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endParaRPr lang="en-US" dirty="0" smtClean="0"/>
          </a:p>
          <a:p>
            <a:pPr algn="just" fontAlgn="auto">
              <a:spcAft>
                <a:spcPts val="0"/>
              </a:spcAft>
              <a:buSzPct val="100000"/>
              <a:defRPr/>
            </a:pPr>
            <a:r>
              <a:rPr lang="en-US" dirty="0" smtClean="0"/>
              <a:t>  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mobilitas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memeroleh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mudah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cepat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66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936656" y="140197"/>
            <a:ext cx="6972320" cy="5003303"/>
            <a:chOff x="0" y="3163788"/>
            <a:chExt cx="6972320" cy="1894381"/>
          </a:xfrm>
          <a:scene3d>
            <a:camera prst="orthographicFront"/>
            <a:lightRig rig="chilly" dir="t"/>
          </a:scene3d>
        </p:grpSpPr>
        <p:sp>
          <p:nvSpPr>
            <p:cNvPr id="9" name="Rounded Rectangle 8"/>
            <p:cNvSpPr/>
            <p:nvPr/>
          </p:nvSpPr>
          <p:spPr>
            <a:xfrm>
              <a:off x="0" y="3163788"/>
              <a:ext cx="6972320" cy="1894381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7595341"/>
                <a:satOff val="-40088"/>
                <a:lumOff val="16080"/>
                <a:alphaOff val="0"/>
              </a:schemeClr>
            </a:fillRef>
            <a:effectRef idx="0">
              <a:schemeClr val="accent3">
                <a:hueOff val="17595341"/>
                <a:satOff val="-40088"/>
                <a:lumOff val="1608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LAYANAN </a:t>
              </a:r>
              <a:r>
                <a:rPr lang="en-US" b="1" dirty="0">
                  <a:solidFill>
                    <a:schemeClr val="tx1"/>
                  </a:solidFill>
                </a:rPr>
                <a:t>INFORMASI </a:t>
              </a:r>
              <a:r>
                <a:rPr lang="en-US" b="1" dirty="0" smtClean="0">
                  <a:solidFill>
                    <a:schemeClr val="tx1"/>
                  </a:solidFill>
                </a:rPr>
                <a:t>PUBLIK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PETUGAS LAYANAN INFORMASI SETIAP SAAT SIAP MENERIMA PERMOHONAN INFORMASI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PETUGAS LAYANAN INFORMASI SENANTIASA MENYIAPKAN FORMULIR PERMOHONAN INFORMASI PUBLIK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PETUGAS LAYANAN MEREGISTRASI SETIAP PERMOHONAN INFORMASI YANG TELAH MEMENUHI SYARAT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PETUGAS LAYANAN INFORMASI MENERUSKAN SETIAP PERMOHONAN INFORMASI PUBLIK YANG MEMENUHI SYARAT KEPADA PEJABAT PENGELOLA INFORMASI (PPID)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PPID DENGAN WAKTU MAKSIMAL 10 HARI, DAN APABILA MEMERLUKAN WAKTU,    BISA DITAMBAH 7 HARI LAGI WAJIB MENANGGAPI ATAU MEMBERI JAWABAN ATAS PERMOHONAN INFORMASI PUBLIK DARI PEMOHON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APABILA PPID MENOLAK PERMOHONAN INFORMASI DARI PEMOHON DAN PEMOHON MENGAJUKAN KEBERATAN KEPADA ATASAN PPID MAKA DALAM WAKTU 30 HARI KERJA ATASAN PPID WAJIB MEMBERIKAN TANGGAPAN ATAU JAWABAN KEPADA PEMOHON INFORMASI</a:t>
              </a:r>
            </a:p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4"/>
            <p:cNvSpPr/>
            <p:nvPr/>
          </p:nvSpPr>
          <p:spPr>
            <a:xfrm>
              <a:off x="90584" y="3254372"/>
              <a:ext cx="6791152" cy="16744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just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 dirty="0">
                <a:solidFill>
                  <a:srgbClr val="0070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77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1562" y="1137037"/>
            <a:ext cx="9072438" cy="3889444"/>
            <a:chOff x="0" y="3163788"/>
            <a:chExt cx="6972320" cy="1894381"/>
          </a:xfrm>
          <a:scene3d>
            <a:camera prst="orthographicFront"/>
            <a:lightRig rig="chilly" dir="t"/>
          </a:scene3d>
        </p:grpSpPr>
        <p:sp>
          <p:nvSpPr>
            <p:cNvPr id="9" name="Rounded Rectangle 8"/>
            <p:cNvSpPr/>
            <p:nvPr/>
          </p:nvSpPr>
          <p:spPr>
            <a:xfrm>
              <a:off x="0" y="3163788"/>
              <a:ext cx="6972320" cy="1894381"/>
            </a:xfrm>
            <a:prstGeom prst="roundRect">
              <a:avLst/>
            </a:prstGeom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7595341"/>
                <a:satOff val="-40088"/>
                <a:lumOff val="16080"/>
                <a:alphaOff val="0"/>
              </a:schemeClr>
            </a:fillRef>
            <a:effectRef idx="0">
              <a:schemeClr val="accent3">
                <a:hueOff val="17595341"/>
                <a:satOff val="-40088"/>
                <a:lumOff val="1608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just"/>
              <a:r>
                <a:rPr lang="nn-NO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MEKANISME PENYELESAIAN SENGKETA INFORMASI PUBLIK</a:t>
              </a:r>
              <a:endParaRPr 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BILA PERMOHONAN INFORMASI PUBLIK DITOLAK OLEH PPID/ATASAN PPID MAKA DALAM TENGGANG WAKTU MAKSIMAL  14 HARI KERJA, PEMOHON INFORMASI MENGAJUKAN SURAT PERMOHONAN PENYELESAIAN SENGKETA INFORMASI KEPADA KOMISI INFORMASI 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BILA PERMOHONAN PENYELESAIAN SENGKETA INFORMASI TELAH MEMENUHI SYARAT MAKA KOMISI INFORMASI MEREGISTRASI SURAT PERMOHONAN TERSEBUT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DALAM WAKTU 100 HARI KERJA KOMISI INFORMASI MENYELESAIKAN SENGKETA INFORMASI PUBLIK YANG DIAJUKAN OLEH PEMOHON INFORMASI 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KOMISI INFORMASI MENYELESAIKAN SENGKETA INFORMASI MELALUI MEDIASI DAN/ATAU AJUDIKASI NON LITIGASI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PUTUSAN MEDIASI BERSIFAT FINAL DAN MENGIKAT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PUTUSAN AJUDIKASI NON LITIGASI DAPAT DIBANDING/PIHAK YANG MERASA DIRUGIKAN ATAS PUTUSAN KOMISI INFORMASI DAPAT MENGAJUKAN KEBERATAN KEPADA LEMBAGA PERADILAN, 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UPAYA TERAKHIR DALAM PENYELESAIAN SENGKETA INFORMASI ADALAH MELALUI PUTUSAN MAHKAMAH AGUNG</a:t>
              </a:r>
            </a:p>
            <a:p>
              <a:pPr marL="514350" indent="-514350" algn="just">
                <a:buFont typeface="+mj-lt"/>
                <a:buAutoNum type="arabicPeriod"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PUTUSAN KOMISI INFORMASI, LEMBAGA PERADILAN DAN/ATAU MAHKAMAH AGUNG DAPAT DIEKSEKUSI MELALUI PENGADILAN NEGERI </a:t>
              </a:r>
              <a:r>
                <a:rPr lang="en-US" sz="14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SETEMPAT</a:t>
              </a:r>
              <a:endPara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Rounded Rectangle 4"/>
            <p:cNvSpPr/>
            <p:nvPr/>
          </p:nvSpPr>
          <p:spPr>
            <a:xfrm>
              <a:off x="90584" y="3254372"/>
              <a:ext cx="6791152" cy="16744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just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 dirty="0">
                <a:solidFill>
                  <a:srgbClr val="007033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64" y="-183018"/>
            <a:ext cx="2377908" cy="158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88" y="-212437"/>
            <a:ext cx="2377908" cy="158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436"/>
            <a:ext cx="2377908" cy="158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458" y="-183018"/>
            <a:ext cx="2377908" cy="158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378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b="14667"/>
          <a:stretch/>
        </p:blipFill>
        <p:spPr>
          <a:xfrm>
            <a:off x="-79513" y="0"/>
            <a:ext cx="9223513" cy="51435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9391" y="1839647"/>
            <a:ext cx="8865704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id-ID" sz="2400" b="1" dirty="0" smtClean="0">
                <a:solidFill>
                  <a:srgbClr val="800000"/>
                </a:solidFill>
                <a:latin typeface="Calibri" pitchFamily="34" charset="0"/>
              </a:rPr>
              <a:t>KETERBUKAAN INFORMASI ADALAH KENISCAYAAN BAGI PENYELENGGARA/PENYELENGGARAAN </a:t>
            </a:r>
            <a:r>
              <a:rPr lang="en-US" altLang="id-ID" sz="2400" b="1" dirty="0" smtClean="0">
                <a:solidFill>
                  <a:srgbClr val="800000"/>
                </a:solidFill>
                <a:latin typeface="Calibri" pitchFamily="34" charset="0"/>
              </a:rPr>
              <a:t>PEMERINTAHAN</a:t>
            </a:r>
            <a:r>
              <a:rPr lang="en-US" altLang="id-ID" sz="2400" b="1" dirty="0" smtClean="0">
                <a:solidFill>
                  <a:srgbClr val="800000"/>
                </a:solidFill>
                <a:latin typeface="Calibri" pitchFamily="34" charset="0"/>
              </a:rPr>
              <a:t> </a:t>
            </a:r>
            <a:endParaRPr lang="id-ID" altLang="id-ID" b="1" dirty="0">
              <a:solidFill>
                <a:srgbClr val="8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720478"/>
            <a:ext cx="91440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ID" altLang="id-ID" sz="4400" b="1" dirty="0" smtClean="0">
                <a:solidFill>
                  <a:srgbClr val="800000"/>
                </a:solidFill>
                <a:latin typeface="Calibri" pitchFamily="34" charset="0"/>
              </a:rPr>
              <a:t> TERBUKA TIDAK BERARTI </a:t>
            </a:r>
            <a:r>
              <a:rPr lang="en-ID" altLang="id-ID" sz="4400" b="1" dirty="0" smtClean="0">
                <a:solidFill>
                  <a:srgbClr val="800000"/>
                </a:solidFill>
                <a:latin typeface="Calibri" pitchFamily="34" charset="0"/>
              </a:rPr>
              <a:t>TELANJANG</a:t>
            </a:r>
          </a:p>
          <a:p>
            <a:pPr algn="ctr" eaLnBrk="1" hangingPunct="1"/>
            <a:endParaRPr lang="en-ID" altLang="id-ID" sz="4400" b="1" dirty="0">
              <a:solidFill>
                <a:srgbClr val="800000"/>
              </a:solidFill>
              <a:latin typeface="Calibri" pitchFamily="34" charset="0"/>
            </a:endParaRPr>
          </a:p>
          <a:p>
            <a:pPr algn="ctr"/>
            <a:r>
              <a:rPr lang="en-ID" altLang="id-ID" sz="4400" b="1" dirty="0" err="1">
                <a:solidFill>
                  <a:srgbClr val="800000"/>
                </a:solidFill>
                <a:latin typeface="Calibri" pitchFamily="34" charset="0"/>
              </a:rPr>
              <a:t>Sekian</a:t>
            </a:r>
            <a:r>
              <a:rPr lang="en-ID" altLang="id-ID" sz="4400" b="1" dirty="0">
                <a:solidFill>
                  <a:srgbClr val="800000"/>
                </a:solidFill>
                <a:latin typeface="Calibri" pitchFamily="34" charset="0"/>
              </a:rPr>
              <a:t> ……….</a:t>
            </a:r>
          </a:p>
          <a:p>
            <a:pPr algn="ctr"/>
            <a:r>
              <a:rPr lang="en-ID" altLang="id-ID" sz="4400" b="1" dirty="0" err="1">
                <a:solidFill>
                  <a:srgbClr val="800000"/>
                </a:solidFill>
                <a:latin typeface="Calibri" pitchFamily="34" charset="0"/>
              </a:rPr>
              <a:t>Terima</a:t>
            </a:r>
            <a:r>
              <a:rPr lang="en-ID" altLang="id-ID" sz="4400" b="1" dirty="0">
                <a:solidFill>
                  <a:srgbClr val="800000"/>
                </a:solidFill>
                <a:latin typeface="Calibri" pitchFamily="34" charset="0"/>
              </a:rPr>
              <a:t> </a:t>
            </a:r>
            <a:r>
              <a:rPr lang="en-ID" altLang="id-ID" sz="4400" b="1" dirty="0" err="1">
                <a:solidFill>
                  <a:srgbClr val="800000"/>
                </a:solidFill>
                <a:latin typeface="Calibri" pitchFamily="34" charset="0"/>
              </a:rPr>
              <a:t>Kasih</a:t>
            </a:r>
            <a:endParaRPr lang="en-ID" altLang="id-ID" sz="4400" b="1" dirty="0">
              <a:solidFill>
                <a:srgbClr val="800000"/>
              </a:solidFill>
              <a:latin typeface="Calibri" pitchFamily="34" charset="0"/>
            </a:endParaRPr>
          </a:p>
          <a:p>
            <a:pPr algn="ctr" eaLnBrk="1" hangingPunct="1"/>
            <a:endParaRPr lang="en-ID" altLang="id-ID" sz="4400" b="1" dirty="0" smtClean="0">
              <a:solidFill>
                <a:srgbClr val="8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0539" y="1083305"/>
            <a:ext cx="8587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KOMPONEN PENTING DALAM MEMBANGUN PEMERINTAHAN YANG BAIK [ GOOD GOVERNANCE 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5" b="21464"/>
          <a:stretch/>
        </p:blipFill>
        <p:spPr>
          <a:xfrm>
            <a:off x="3252414" y="2295884"/>
            <a:ext cx="5891586" cy="28476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67128" y="2554826"/>
            <a:ext cx="1272209" cy="4611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TRANSPARANSI</a:t>
            </a:r>
            <a:endParaRPr lang="en-US" sz="1200" b="1" dirty="0"/>
          </a:p>
        </p:txBody>
      </p:sp>
      <p:sp>
        <p:nvSpPr>
          <p:cNvPr id="7" name="Rectangle 6"/>
          <p:cNvSpPr/>
          <p:nvPr/>
        </p:nvSpPr>
        <p:spPr>
          <a:xfrm rot="21370764">
            <a:off x="3783195" y="2705622"/>
            <a:ext cx="1372624" cy="6207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/>
              <a:t>AKUNTABILITAS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 rot="21254146">
            <a:off x="5225415" y="2419796"/>
            <a:ext cx="1272209" cy="10684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HAK KAMI UNTU TAHU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0539" y="1375190"/>
            <a:ext cx="4302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Keterbukaan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Informasi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Publik</a:t>
            </a:r>
            <a:endParaRPr lang="en-US" sz="2400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Transparansi</a:t>
            </a:r>
            <a:endParaRPr lang="en-US" sz="2400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Akuntabilitas</a:t>
            </a:r>
            <a:endParaRPr lang="en-US" sz="2400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Partisipasi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masyarakat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329" y="1846959"/>
            <a:ext cx="7187979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 smtClean="0"/>
              <a:t>Akuntabilitas</a:t>
            </a:r>
            <a:r>
              <a:rPr lang="en-US" sz="2400" b="1" dirty="0" smtClean="0"/>
              <a:t> </a:t>
            </a:r>
            <a:r>
              <a:rPr lang="en-US" sz="2400" b="1" dirty="0" err="1"/>
              <a:t>publik</a:t>
            </a:r>
            <a:r>
              <a:rPr lang="en-US" sz="2400" b="1" dirty="0"/>
              <a:t> </a:t>
            </a:r>
            <a:r>
              <a:rPr lang="en-US" sz="2400" b="1" dirty="0" err="1"/>
              <a:t>adalah</a:t>
            </a:r>
            <a:r>
              <a:rPr lang="en-US" sz="2400" b="1" dirty="0"/>
              <a:t> </a:t>
            </a:r>
            <a:r>
              <a:rPr lang="en-US" sz="2400" b="1" dirty="0" err="1"/>
              <a:t>prinsip</a:t>
            </a:r>
            <a:r>
              <a:rPr lang="en-US" sz="2400" b="1" dirty="0"/>
              <a:t> yang </a:t>
            </a:r>
            <a:r>
              <a:rPr lang="en-US" sz="2400" b="1" dirty="0" err="1"/>
              <a:t>menjamin</a:t>
            </a:r>
            <a:r>
              <a:rPr lang="en-US" sz="2400" b="1" dirty="0"/>
              <a:t> </a:t>
            </a:r>
            <a:r>
              <a:rPr lang="en-US" sz="2400" b="1" dirty="0" err="1" smtClean="0"/>
              <a:t>bahwa</a:t>
            </a:r>
            <a:r>
              <a:rPr lang="en-US" sz="2400" b="1" dirty="0"/>
              <a:t> </a:t>
            </a:r>
            <a:r>
              <a:rPr lang="en-US" sz="2400" b="1" dirty="0" err="1" smtClean="0"/>
              <a:t>setiap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kegiatan</a:t>
            </a:r>
            <a:r>
              <a:rPr lang="en-US" sz="2400" b="1" dirty="0"/>
              <a:t> </a:t>
            </a:r>
            <a:r>
              <a:rPr lang="en-US" sz="2400" b="1" dirty="0" err="1" smtClean="0"/>
              <a:t>penyelenggaraan</a:t>
            </a:r>
            <a:r>
              <a:rPr lang="en-US" sz="2400" b="1" dirty="0" smtClean="0"/>
              <a:t> </a:t>
            </a:r>
            <a:r>
              <a:rPr lang="en-US" sz="2400" b="1" dirty="0" err="1"/>
              <a:t>pemerintahan</a:t>
            </a:r>
            <a:r>
              <a:rPr lang="en-US" sz="2400" b="1" dirty="0"/>
              <a:t> </a:t>
            </a:r>
            <a:r>
              <a:rPr lang="en-US" sz="2400" b="1" dirty="0" err="1" smtClean="0"/>
              <a:t>dapat</a:t>
            </a:r>
            <a:r>
              <a:rPr lang="en-US" sz="2400" b="1" dirty="0"/>
              <a:t> </a:t>
            </a:r>
            <a:r>
              <a:rPr lang="en-US" sz="2400" b="1" dirty="0" err="1" smtClean="0"/>
              <a:t>dipertanggungjawabkan</a:t>
            </a:r>
            <a:r>
              <a:rPr lang="en-US" sz="2400" b="1" dirty="0" smtClean="0"/>
              <a:t> </a:t>
            </a:r>
            <a:r>
              <a:rPr lang="en-US" sz="2400" b="1" dirty="0" err="1"/>
              <a:t>secara</a:t>
            </a:r>
            <a:r>
              <a:rPr lang="en-US" sz="2400" b="1" dirty="0"/>
              <a:t> </a:t>
            </a:r>
            <a:r>
              <a:rPr lang="en-US" sz="2400" b="1" dirty="0" err="1"/>
              <a:t>terbuka</a:t>
            </a:r>
            <a:r>
              <a:rPr lang="en-US" sz="2400" b="1" dirty="0"/>
              <a:t> </a:t>
            </a:r>
            <a:r>
              <a:rPr lang="en-US" sz="2400" b="1" dirty="0" err="1" smtClean="0"/>
              <a:t>oleh</a:t>
            </a:r>
            <a:r>
              <a:rPr lang="en-US" sz="2400" b="1" dirty="0"/>
              <a:t> </a:t>
            </a:r>
            <a:r>
              <a:rPr lang="en-US" sz="2400" b="1" dirty="0" err="1" smtClean="0"/>
              <a:t>pelaksana</a:t>
            </a:r>
            <a:r>
              <a:rPr lang="en-US" sz="2400" b="1" dirty="0"/>
              <a:t>/ </a:t>
            </a:r>
            <a:r>
              <a:rPr lang="en-US" sz="2400" b="1" dirty="0" err="1"/>
              <a:t>penyelenggara</a:t>
            </a:r>
            <a:r>
              <a:rPr lang="en-US" sz="2400" b="1" dirty="0"/>
              <a:t> </a:t>
            </a:r>
            <a:r>
              <a:rPr lang="en-US" sz="2400" b="1" dirty="0" err="1" smtClean="0"/>
              <a:t>kepada</a:t>
            </a:r>
            <a:r>
              <a:rPr lang="en-US" sz="2400" b="1" dirty="0"/>
              <a:t> </a:t>
            </a:r>
            <a:r>
              <a:rPr lang="en-US" sz="2400" b="1" dirty="0" err="1" smtClean="0"/>
              <a:t>publik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452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449" y="1433492"/>
            <a:ext cx="7187979" cy="20005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PARTISIPASI PUBLIK</a:t>
            </a:r>
            <a:endParaRPr lang="en-US" sz="2000" b="1" dirty="0" smtClean="0"/>
          </a:p>
          <a:p>
            <a:endParaRPr lang="en-US" sz="2000" dirty="0"/>
          </a:p>
          <a:p>
            <a:pPr algn="just"/>
            <a:r>
              <a:rPr lang="en-US" sz="2000" dirty="0" err="1" smtClean="0"/>
              <a:t>Partisipasi</a:t>
            </a:r>
            <a:r>
              <a:rPr lang="en-US" sz="2000" dirty="0" smtClean="0"/>
              <a:t> </a:t>
            </a:r>
            <a:r>
              <a:rPr lang="en-US" sz="2000" dirty="0" err="1" smtClean="0"/>
              <a:t>publik</a:t>
            </a:r>
            <a:r>
              <a:rPr lang="en-US" sz="2000" dirty="0" smtClean="0"/>
              <a:t>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</a:t>
            </a:r>
            <a:r>
              <a:rPr lang="en-US" sz="2000" dirty="0" err="1"/>
              <a:t>prinsip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orang </a:t>
            </a:r>
            <a:r>
              <a:rPr lang="en-US" sz="2000" dirty="0" err="1" smtClean="0"/>
              <a:t>memiliki</a:t>
            </a:r>
            <a:r>
              <a:rPr lang="en-US" sz="2000" dirty="0"/>
              <a:t> </a:t>
            </a:r>
            <a:r>
              <a:rPr lang="en-US" sz="2000" dirty="0" err="1" smtClean="0"/>
              <a:t>hak</a:t>
            </a:r>
            <a:r>
              <a:rPr lang="en-US" sz="2000" dirty="0" smtClean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terlibat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pengambilan</a:t>
            </a:r>
            <a:r>
              <a:rPr lang="en-US" sz="2000" dirty="0"/>
              <a:t> </a:t>
            </a:r>
            <a:r>
              <a:rPr lang="en-US" sz="2000" dirty="0" err="1"/>
              <a:t>keputusan</a:t>
            </a:r>
            <a:r>
              <a:rPr lang="en-US" sz="2000" dirty="0"/>
              <a:t> di </a:t>
            </a:r>
            <a:r>
              <a:rPr lang="en-US" sz="2000" dirty="0" err="1" smtClean="0"/>
              <a:t>setiap</a:t>
            </a:r>
            <a:r>
              <a:rPr lang="en-US" sz="2000" dirty="0"/>
              <a:t> </a:t>
            </a:r>
            <a:r>
              <a:rPr lang="en-US" sz="2000" dirty="0" err="1" smtClean="0"/>
              <a:t>kegiatan</a:t>
            </a:r>
            <a:r>
              <a:rPr lang="en-US" sz="2000" dirty="0" smtClean="0"/>
              <a:t> </a:t>
            </a:r>
            <a:r>
              <a:rPr lang="en-US" sz="2000" dirty="0" err="1"/>
              <a:t>penyelenggaraan</a:t>
            </a:r>
            <a:r>
              <a:rPr lang="en-US" sz="2000" dirty="0"/>
              <a:t> </a:t>
            </a:r>
            <a:r>
              <a:rPr lang="en-US" sz="2000" dirty="0" err="1"/>
              <a:t>pemerintahan</a:t>
            </a:r>
            <a:r>
              <a:rPr lang="en-US" sz="2000" dirty="0"/>
              <a:t>. </a:t>
            </a:r>
          </a:p>
          <a:p>
            <a:pPr algn="just"/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01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448" y="884852"/>
            <a:ext cx="7187979" cy="38472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BENTUK PENGUATAN PARTISIPASI PUBLIK</a:t>
            </a:r>
          </a:p>
          <a:p>
            <a:pPr algn="ctr"/>
            <a:endParaRPr lang="en-US" sz="2000" b="1" dirty="0" smtClean="0"/>
          </a:p>
          <a:p>
            <a:pPr algn="just"/>
            <a:r>
              <a:rPr lang="en-US" sz="2000" dirty="0" err="1" smtClean="0"/>
              <a:t>Pengambilan</a:t>
            </a:r>
            <a:r>
              <a:rPr lang="en-US" sz="2000" dirty="0" smtClean="0"/>
              <a:t> </a:t>
            </a:r>
            <a:r>
              <a:rPr lang="en-US" sz="2000" dirty="0" err="1"/>
              <a:t>keputusan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dilakukan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langsung</a:t>
            </a:r>
            <a:r>
              <a:rPr lang="en-US" sz="2000" dirty="0"/>
              <a:t> </a:t>
            </a:r>
            <a:r>
              <a:rPr lang="en-US" sz="2000" dirty="0" err="1" smtClean="0"/>
              <a:t>atau</a:t>
            </a:r>
            <a:r>
              <a:rPr lang="en-US" sz="2000" dirty="0"/>
              <a:t> </a:t>
            </a:r>
            <a:r>
              <a:rPr lang="en-US" sz="2000" dirty="0" err="1" smtClean="0"/>
              <a:t>tidak</a:t>
            </a:r>
            <a:r>
              <a:rPr lang="en-US" sz="2000" dirty="0" smtClean="0"/>
              <a:t> </a:t>
            </a:r>
            <a:r>
              <a:rPr lang="en-US" sz="2000" dirty="0" err="1"/>
              <a:t>langsung</a:t>
            </a:r>
            <a:r>
              <a:rPr lang="en-US" sz="2000" dirty="0"/>
              <a:t>. </a:t>
            </a:r>
            <a:r>
              <a:rPr lang="en-US" sz="2000" dirty="0" err="1"/>
              <a:t>Bentuk</a:t>
            </a:r>
            <a:r>
              <a:rPr lang="en-US" sz="2000" dirty="0"/>
              <a:t> </a:t>
            </a:r>
            <a:r>
              <a:rPr lang="en-US" sz="2000" dirty="0" err="1"/>
              <a:t>penguatan</a:t>
            </a:r>
            <a:r>
              <a:rPr lang="en-US" sz="2000" dirty="0"/>
              <a:t> </a:t>
            </a:r>
            <a:r>
              <a:rPr lang="en-US" sz="2000" dirty="0" err="1"/>
              <a:t>partisipasi</a:t>
            </a:r>
            <a:r>
              <a:rPr lang="en-US" sz="2000" dirty="0"/>
              <a:t> </a:t>
            </a:r>
            <a:r>
              <a:rPr lang="en-US" sz="2000" dirty="0" err="1"/>
              <a:t>publik</a:t>
            </a:r>
            <a:r>
              <a:rPr lang="en-US" sz="2000" dirty="0"/>
              <a:t>, yang </a:t>
            </a:r>
            <a:r>
              <a:rPr lang="en-US" sz="2000" dirty="0" err="1" smtClean="0"/>
              <a:t>dapat</a:t>
            </a:r>
            <a:r>
              <a:rPr lang="en-US" sz="2000" dirty="0"/>
              <a:t> </a:t>
            </a:r>
            <a:r>
              <a:rPr lang="en-US" sz="2000" dirty="0" err="1" smtClean="0"/>
              <a:t>dilakukan</a:t>
            </a:r>
            <a:r>
              <a:rPr lang="en-US" sz="2000" dirty="0" smtClean="0"/>
              <a:t> </a:t>
            </a:r>
            <a:r>
              <a:rPr lang="en-US" sz="2000" dirty="0" err="1" smtClean="0"/>
              <a:t>pemerintah</a:t>
            </a:r>
            <a:r>
              <a:rPr lang="en-US" sz="2000" dirty="0" smtClean="0"/>
              <a:t> 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 smtClean="0"/>
              <a:t>Mengeluarkan</a:t>
            </a:r>
            <a:r>
              <a:rPr lang="en-US" sz="2000" dirty="0" smtClean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yang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diakses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 smtClean="0"/>
              <a:t>publik</a:t>
            </a:r>
            <a:r>
              <a:rPr lang="en-US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 smtClean="0"/>
              <a:t>Menyelenggarakan</a:t>
            </a:r>
            <a:r>
              <a:rPr lang="en-US" sz="2000" dirty="0" smtClean="0"/>
              <a:t> </a:t>
            </a:r>
            <a:r>
              <a:rPr lang="en-US" sz="2000" dirty="0"/>
              <a:t>proses </a:t>
            </a:r>
            <a:r>
              <a:rPr lang="en-US" sz="2000" dirty="0" err="1"/>
              <a:t>konsultasi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 smtClean="0"/>
              <a:t>menggali</a:t>
            </a:r>
            <a:r>
              <a:rPr lang="en-US" sz="2000" dirty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/>
              <a:t>mengumpulkan</a:t>
            </a:r>
            <a:r>
              <a:rPr lang="en-US" sz="2000" dirty="0"/>
              <a:t> </a:t>
            </a:r>
            <a:r>
              <a:rPr lang="en-US" sz="2000" dirty="0" err="1"/>
              <a:t>masukan-masukan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 smtClean="0"/>
              <a:t>pemangku</a:t>
            </a:r>
            <a:r>
              <a:rPr lang="en-US" sz="2000" dirty="0"/>
              <a:t> </a:t>
            </a:r>
            <a:r>
              <a:rPr lang="en-US" sz="2000" dirty="0" err="1" smtClean="0"/>
              <a:t>kepentingan</a:t>
            </a:r>
            <a:r>
              <a:rPr lang="en-US" sz="2000" dirty="0"/>
              <a:t>, </a:t>
            </a:r>
            <a:r>
              <a:rPr lang="en-US" sz="2000" dirty="0" err="1"/>
              <a:t>termasuk</a:t>
            </a:r>
            <a:r>
              <a:rPr lang="en-US" sz="2000" dirty="0"/>
              <a:t> </a:t>
            </a:r>
            <a:r>
              <a:rPr lang="en-US" sz="2000" dirty="0" err="1"/>
              <a:t>kegiatan</a:t>
            </a:r>
            <a:r>
              <a:rPr lang="en-US" sz="2000" dirty="0"/>
              <a:t> </a:t>
            </a:r>
            <a:r>
              <a:rPr lang="en-US" sz="2000" dirty="0" err="1"/>
              <a:t>warga</a:t>
            </a:r>
            <a:r>
              <a:rPr lang="en-US" sz="2000" dirty="0"/>
              <a:t> </a:t>
            </a:r>
            <a:r>
              <a:rPr lang="en-US" sz="2000" dirty="0" err="1"/>
              <a:t>negara</a:t>
            </a:r>
            <a:r>
              <a:rPr lang="en-US" sz="2000" dirty="0"/>
              <a:t> </a:t>
            </a:r>
            <a:r>
              <a:rPr lang="en-US" sz="2000" dirty="0" err="1" smtClean="0"/>
              <a:t>dalam</a:t>
            </a:r>
            <a:r>
              <a:rPr lang="en-US" sz="2000" dirty="0"/>
              <a:t> </a:t>
            </a:r>
            <a:r>
              <a:rPr lang="en-US" sz="2000" dirty="0" err="1" smtClean="0"/>
              <a:t>kegiatan</a:t>
            </a:r>
            <a:r>
              <a:rPr lang="en-US" sz="2000" dirty="0" smtClean="0"/>
              <a:t> </a:t>
            </a:r>
            <a:r>
              <a:rPr lang="en-US" sz="2000" dirty="0" err="1" smtClean="0"/>
              <a:t>publik</a:t>
            </a:r>
            <a:r>
              <a:rPr lang="en-US" sz="2000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 smtClean="0"/>
              <a:t>Mendelegasikan</a:t>
            </a:r>
            <a:r>
              <a:rPr lang="en-US" sz="2000" dirty="0" smtClean="0"/>
              <a:t> </a:t>
            </a:r>
            <a:r>
              <a:rPr lang="en-US" sz="2000" dirty="0" err="1"/>
              <a:t>otoritas</a:t>
            </a:r>
            <a:r>
              <a:rPr lang="en-US" sz="2000" dirty="0"/>
              <a:t> </a:t>
            </a:r>
            <a:r>
              <a:rPr lang="en-US" sz="2000" dirty="0" err="1"/>
              <a:t>tertentu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 smtClean="0"/>
              <a:t>pengguna</a:t>
            </a:r>
            <a:r>
              <a:rPr lang="en-US" sz="2000" dirty="0"/>
              <a:t> </a:t>
            </a:r>
            <a:r>
              <a:rPr lang="en-US" sz="2000" dirty="0" err="1" smtClean="0"/>
              <a:t>jasa</a:t>
            </a:r>
            <a:r>
              <a:rPr lang="en-US" sz="2000" dirty="0" smtClean="0"/>
              <a:t> </a:t>
            </a:r>
            <a:r>
              <a:rPr lang="en-US" sz="2000" dirty="0" err="1"/>
              <a:t>pelayanan</a:t>
            </a:r>
            <a:r>
              <a:rPr lang="en-US" sz="2000" dirty="0"/>
              <a:t> </a:t>
            </a:r>
            <a:r>
              <a:rPr lang="en-US" sz="2000" dirty="0" err="1"/>
              <a:t>publik</a:t>
            </a:r>
            <a:r>
              <a:rPr lang="en-US" sz="2000" dirty="0"/>
              <a:t>, </a:t>
            </a:r>
            <a:r>
              <a:rPr lang="en-US" sz="2000" dirty="0" err="1"/>
              <a:t>seperti</a:t>
            </a:r>
            <a:r>
              <a:rPr lang="en-US" sz="2000" dirty="0"/>
              <a:t> proses </a:t>
            </a:r>
            <a:r>
              <a:rPr lang="en-US" sz="2000" dirty="0" err="1"/>
              <a:t>perencanaan</a:t>
            </a:r>
            <a:r>
              <a:rPr lang="en-US" sz="2000" dirty="0"/>
              <a:t> </a:t>
            </a:r>
            <a:r>
              <a:rPr lang="en-US" sz="2000" dirty="0" err="1" smtClean="0"/>
              <a:t>dan</a:t>
            </a:r>
            <a:r>
              <a:rPr lang="en-US" sz="2000" dirty="0"/>
              <a:t> </a:t>
            </a:r>
            <a:r>
              <a:rPr lang="en-US" sz="2000" dirty="0" err="1" smtClean="0"/>
              <a:t>penyediaan</a:t>
            </a:r>
            <a:r>
              <a:rPr lang="en-US" sz="2000" dirty="0" smtClean="0"/>
              <a:t> </a:t>
            </a:r>
            <a:r>
              <a:rPr lang="en-US" sz="2000" dirty="0" err="1"/>
              <a:t>panduan</a:t>
            </a:r>
            <a:r>
              <a:rPr lang="en-US" sz="2000" dirty="0"/>
              <a:t>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/>
              <a:t>kegiatan</a:t>
            </a:r>
            <a:r>
              <a:rPr lang="en-US" sz="2000" dirty="0"/>
              <a:t> </a:t>
            </a:r>
            <a:r>
              <a:rPr lang="en-US" sz="2000" dirty="0" err="1"/>
              <a:t>masyarakat</a:t>
            </a:r>
            <a:r>
              <a:rPr lang="en-US" sz="2000" dirty="0"/>
              <a:t> </a:t>
            </a:r>
            <a:r>
              <a:rPr lang="en-US" sz="2000" dirty="0" err="1" smtClean="0"/>
              <a:t>dan</a:t>
            </a:r>
            <a:r>
              <a:rPr lang="en-US" sz="2000" dirty="0"/>
              <a:t> </a:t>
            </a:r>
            <a:r>
              <a:rPr lang="en-US" sz="2000" dirty="0" err="1" smtClean="0"/>
              <a:t>pelayanan</a:t>
            </a:r>
            <a:r>
              <a:rPr lang="en-US" sz="2000" dirty="0" smtClean="0"/>
              <a:t> </a:t>
            </a:r>
            <a:r>
              <a:rPr lang="en-US" sz="2000" dirty="0" err="1"/>
              <a:t>publik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45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51" y="733777"/>
            <a:ext cx="8509218" cy="14003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700" dirty="0" err="1" smtClean="0"/>
              <a:t>Transparansi</a:t>
            </a:r>
            <a:r>
              <a:rPr lang="en-US" sz="1700" dirty="0" smtClean="0"/>
              <a:t> </a:t>
            </a:r>
            <a:r>
              <a:rPr lang="en-US" sz="1700" dirty="0" err="1"/>
              <a:t>bermakna</a:t>
            </a:r>
            <a:r>
              <a:rPr lang="en-US" sz="1700" dirty="0"/>
              <a:t> </a:t>
            </a:r>
            <a:r>
              <a:rPr lang="en-US" sz="1700" dirty="0" err="1"/>
              <a:t>tersedianya</a:t>
            </a:r>
            <a:r>
              <a:rPr lang="en-US" sz="1700" dirty="0"/>
              <a:t> </a:t>
            </a:r>
            <a:r>
              <a:rPr lang="en-US" sz="1700" dirty="0" err="1"/>
              <a:t>informasi</a:t>
            </a:r>
            <a:r>
              <a:rPr lang="en-US" sz="1700" dirty="0"/>
              <a:t> yang </a:t>
            </a:r>
            <a:r>
              <a:rPr lang="en-US" sz="1700" dirty="0" err="1" smtClean="0"/>
              <a:t>cukup</a:t>
            </a:r>
            <a:r>
              <a:rPr lang="en-US" sz="1700" dirty="0" smtClean="0"/>
              <a:t>, </a:t>
            </a:r>
            <a:r>
              <a:rPr lang="en-US" sz="1700" dirty="0" err="1" smtClean="0"/>
              <a:t>akurat</a:t>
            </a:r>
            <a:r>
              <a:rPr lang="en-US" sz="1700" dirty="0"/>
              <a:t>, </a:t>
            </a:r>
            <a:r>
              <a:rPr lang="en-US" sz="1700" dirty="0" err="1"/>
              <a:t>dan</a:t>
            </a:r>
            <a:r>
              <a:rPr lang="en-US" sz="1700" dirty="0"/>
              <a:t> </a:t>
            </a:r>
            <a:r>
              <a:rPr lang="en-US" sz="1700" dirty="0" err="1"/>
              <a:t>tepat</a:t>
            </a:r>
            <a:r>
              <a:rPr lang="en-US" sz="1700" dirty="0"/>
              <a:t> </a:t>
            </a:r>
            <a:r>
              <a:rPr lang="en-US" sz="1700" dirty="0" err="1"/>
              <a:t>waktu</a:t>
            </a:r>
            <a:r>
              <a:rPr lang="en-US" sz="1700" dirty="0"/>
              <a:t> </a:t>
            </a:r>
            <a:r>
              <a:rPr lang="en-US" sz="1700" dirty="0" err="1"/>
              <a:t>tentang</a:t>
            </a:r>
            <a:r>
              <a:rPr lang="en-US" sz="1700" dirty="0"/>
              <a:t> </a:t>
            </a:r>
            <a:r>
              <a:rPr lang="en-US" sz="1700" dirty="0" err="1"/>
              <a:t>kebijakan</a:t>
            </a:r>
            <a:r>
              <a:rPr lang="en-US" sz="1700" dirty="0"/>
              <a:t> </a:t>
            </a:r>
            <a:r>
              <a:rPr lang="en-US" sz="1700" dirty="0" err="1"/>
              <a:t>publik</a:t>
            </a:r>
            <a:r>
              <a:rPr lang="en-US" sz="1700" dirty="0"/>
              <a:t> </a:t>
            </a:r>
            <a:r>
              <a:rPr lang="en-US" sz="1700" dirty="0" err="1"/>
              <a:t>dan</a:t>
            </a:r>
            <a:r>
              <a:rPr lang="en-US" sz="1700" dirty="0"/>
              <a:t> </a:t>
            </a:r>
            <a:r>
              <a:rPr lang="en-US" sz="1700" dirty="0" smtClean="0"/>
              <a:t>proses </a:t>
            </a:r>
            <a:r>
              <a:rPr lang="en-US" sz="1700" dirty="0" err="1" smtClean="0"/>
              <a:t>pembentukannya</a:t>
            </a:r>
            <a:r>
              <a:rPr lang="en-US" sz="1700" dirty="0"/>
              <a:t>. </a:t>
            </a:r>
            <a:r>
              <a:rPr lang="en-US" sz="1700" dirty="0" err="1"/>
              <a:t>Dengan</a:t>
            </a:r>
            <a:r>
              <a:rPr lang="en-US" sz="1700" dirty="0"/>
              <a:t> </a:t>
            </a:r>
            <a:r>
              <a:rPr lang="en-US" sz="1700" dirty="0" err="1"/>
              <a:t>demikian</a:t>
            </a:r>
            <a:r>
              <a:rPr lang="en-US" sz="1700" dirty="0"/>
              <a:t>, </a:t>
            </a:r>
            <a:r>
              <a:rPr lang="en-US" sz="1700" dirty="0" err="1"/>
              <a:t>masyarakat</a:t>
            </a:r>
            <a:r>
              <a:rPr lang="en-US" sz="1700" dirty="0"/>
              <a:t> </a:t>
            </a:r>
            <a:r>
              <a:rPr lang="en-US" sz="1700" dirty="0" err="1" smtClean="0"/>
              <a:t>dapat</a:t>
            </a:r>
            <a:r>
              <a:rPr lang="en-US" sz="1700" dirty="0"/>
              <a:t> </a:t>
            </a:r>
            <a:r>
              <a:rPr lang="en-US" sz="1700" dirty="0" err="1" smtClean="0"/>
              <a:t>ikut</a:t>
            </a:r>
            <a:r>
              <a:rPr lang="en-US" sz="1700" dirty="0" smtClean="0"/>
              <a:t> </a:t>
            </a:r>
            <a:r>
              <a:rPr lang="en-US" sz="1700" dirty="0" err="1"/>
              <a:t>mengawasi</a:t>
            </a:r>
            <a:r>
              <a:rPr lang="en-US" sz="1700" dirty="0"/>
              <a:t>, </a:t>
            </a:r>
            <a:r>
              <a:rPr lang="en-US" sz="1700" dirty="0" err="1"/>
              <a:t>sehingga</a:t>
            </a:r>
            <a:r>
              <a:rPr lang="en-US" sz="1700" dirty="0"/>
              <a:t> </a:t>
            </a:r>
            <a:r>
              <a:rPr lang="en-US" sz="1700" dirty="0" err="1"/>
              <a:t>kebijakan</a:t>
            </a:r>
            <a:r>
              <a:rPr lang="en-US" sz="1700" dirty="0"/>
              <a:t> </a:t>
            </a:r>
            <a:r>
              <a:rPr lang="en-US" sz="1700" dirty="0" err="1"/>
              <a:t>publik</a:t>
            </a:r>
            <a:r>
              <a:rPr lang="en-US" sz="1700" dirty="0"/>
              <a:t> yang </a:t>
            </a:r>
            <a:r>
              <a:rPr lang="en-US" sz="1700" dirty="0" err="1" smtClean="0"/>
              <a:t>muncul</a:t>
            </a:r>
            <a:r>
              <a:rPr lang="en-US" sz="1700" dirty="0"/>
              <a:t> </a:t>
            </a:r>
            <a:r>
              <a:rPr lang="en-US" sz="1700" dirty="0" err="1" smtClean="0"/>
              <a:t>bisa</a:t>
            </a:r>
            <a:r>
              <a:rPr lang="en-US" sz="1700" dirty="0" smtClean="0"/>
              <a:t> </a:t>
            </a:r>
            <a:r>
              <a:rPr lang="en-US" sz="1700" dirty="0" err="1"/>
              <a:t>memberikan</a:t>
            </a:r>
            <a:r>
              <a:rPr lang="en-US" sz="1700" dirty="0"/>
              <a:t> </a:t>
            </a:r>
            <a:r>
              <a:rPr lang="en-US" sz="1700" dirty="0" err="1"/>
              <a:t>hasil</a:t>
            </a:r>
            <a:r>
              <a:rPr lang="en-US" sz="1700" dirty="0"/>
              <a:t> yang optimal </a:t>
            </a:r>
            <a:r>
              <a:rPr lang="en-US" sz="1700" dirty="0" err="1"/>
              <a:t>bagi</a:t>
            </a:r>
            <a:r>
              <a:rPr lang="en-US" sz="1700" dirty="0"/>
              <a:t> </a:t>
            </a:r>
            <a:r>
              <a:rPr lang="en-US" sz="1700" dirty="0" err="1"/>
              <a:t>masyarakat</a:t>
            </a:r>
            <a:r>
              <a:rPr lang="en-US" sz="1700" dirty="0"/>
              <a:t> </a:t>
            </a:r>
            <a:r>
              <a:rPr lang="en-US" sz="1700" dirty="0" err="1" smtClean="0"/>
              <a:t>serta</a:t>
            </a:r>
            <a:r>
              <a:rPr lang="en-US" sz="1700" dirty="0"/>
              <a:t> </a:t>
            </a:r>
            <a:r>
              <a:rPr lang="en-US" sz="1700" dirty="0" err="1" smtClean="0"/>
              <a:t>mencegah</a:t>
            </a:r>
            <a:r>
              <a:rPr lang="en-US" sz="1700" dirty="0" smtClean="0"/>
              <a:t> </a:t>
            </a:r>
            <a:r>
              <a:rPr lang="en-US" sz="1700" dirty="0" err="1"/>
              <a:t>terjadinya</a:t>
            </a:r>
            <a:r>
              <a:rPr lang="en-US" sz="1700" dirty="0"/>
              <a:t> </a:t>
            </a:r>
            <a:r>
              <a:rPr lang="en-US" sz="1700" dirty="0" err="1"/>
              <a:t>kecurangan</a:t>
            </a:r>
            <a:r>
              <a:rPr lang="en-US" sz="1700" dirty="0"/>
              <a:t> </a:t>
            </a:r>
            <a:r>
              <a:rPr lang="en-US" sz="1700" dirty="0" err="1"/>
              <a:t>dan</a:t>
            </a:r>
            <a:r>
              <a:rPr lang="en-US" sz="1700" dirty="0"/>
              <a:t> </a:t>
            </a:r>
            <a:r>
              <a:rPr lang="en-US" sz="1700" dirty="0" err="1"/>
              <a:t>manipulasi</a:t>
            </a:r>
            <a:r>
              <a:rPr lang="en-US" sz="1700" dirty="0"/>
              <a:t> yang </a:t>
            </a:r>
            <a:r>
              <a:rPr lang="en-US" sz="1700" dirty="0" err="1" smtClean="0"/>
              <a:t>hanya</a:t>
            </a:r>
            <a:r>
              <a:rPr lang="en-US" sz="1700" dirty="0"/>
              <a:t> </a:t>
            </a:r>
            <a:r>
              <a:rPr lang="en-US" sz="1700" dirty="0" err="1" smtClean="0"/>
              <a:t>akan</a:t>
            </a:r>
            <a:r>
              <a:rPr lang="en-US" sz="1700" dirty="0" smtClean="0"/>
              <a:t> </a:t>
            </a:r>
            <a:r>
              <a:rPr lang="en-US" sz="1700" dirty="0" err="1"/>
              <a:t>menguntungkan</a:t>
            </a:r>
            <a:r>
              <a:rPr lang="en-US" sz="1700" dirty="0"/>
              <a:t> </a:t>
            </a:r>
            <a:r>
              <a:rPr lang="en-US" sz="1700" dirty="0" err="1"/>
              <a:t>salah</a:t>
            </a:r>
            <a:r>
              <a:rPr lang="en-US" sz="1700" dirty="0"/>
              <a:t> </a:t>
            </a:r>
            <a:r>
              <a:rPr lang="en-US" sz="1700" dirty="0" err="1"/>
              <a:t>satu</a:t>
            </a:r>
            <a:r>
              <a:rPr lang="en-US" sz="1700" dirty="0"/>
              <a:t> </a:t>
            </a:r>
            <a:r>
              <a:rPr lang="en-US" sz="1700" dirty="0" err="1"/>
              <a:t>kelompok</a:t>
            </a:r>
            <a:r>
              <a:rPr lang="en-US" sz="1700" dirty="0"/>
              <a:t> </a:t>
            </a:r>
            <a:r>
              <a:rPr lang="en-US" sz="1700" dirty="0" err="1"/>
              <a:t>masyarakat</a:t>
            </a:r>
            <a:r>
              <a:rPr lang="en-US" sz="1700" dirty="0"/>
              <a:t> </a:t>
            </a:r>
            <a:r>
              <a:rPr lang="en-US" sz="1700" dirty="0" err="1" smtClean="0"/>
              <a:t>secara</a:t>
            </a:r>
            <a:r>
              <a:rPr lang="en-US" sz="1700" dirty="0"/>
              <a:t> </a:t>
            </a:r>
            <a:r>
              <a:rPr lang="en-US" sz="1700" dirty="0" err="1" smtClean="0"/>
              <a:t>tidak</a:t>
            </a:r>
            <a:r>
              <a:rPr lang="en-US" sz="1700" dirty="0" smtClean="0"/>
              <a:t> </a:t>
            </a:r>
            <a:r>
              <a:rPr lang="en-US" sz="1700" dirty="0" err="1"/>
              <a:t>proporsional</a:t>
            </a:r>
            <a:r>
              <a:rPr lang="en-US" sz="1700" dirty="0" smtClean="0"/>
              <a:t>.</a:t>
            </a:r>
            <a:endParaRPr lang="en-US" sz="1700" dirty="0"/>
          </a:p>
        </p:txBody>
      </p:sp>
      <p:sp>
        <p:nvSpPr>
          <p:cNvPr id="5" name="Rectangle 4"/>
          <p:cNvSpPr/>
          <p:nvPr/>
        </p:nvSpPr>
        <p:spPr>
          <a:xfrm>
            <a:off x="302151" y="2278589"/>
            <a:ext cx="3395206" cy="2585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dirty="0" err="1"/>
              <a:t>Transparansi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prinsip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menjamin</a:t>
            </a:r>
            <a:r>
              <a:rPr lang="en-US" dirty="0" smtClean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 smtClean="0"/>
              <a:t>atau</a:t>
            </a:r>
            <a:r>
              <a:rPr lang="en-US" dirty="0"/>
              <a:t> </a:t>
            </a:r>
            <a:r>
              <a:rPr lang="en-US" dirty="0" err="1" smtClean="0"/>
              <a:t>kebebasan</a:t>
            </a:r>
            <a:r>
              <a:rPr lang="en-US" dirty="0" smtClean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orang </a:t>
            </a:r>
            <a:r>
              <a:rPr lang="en-US" dirty="0" err="1" smtClean="0"/>
              <a:t>untuk</a:t>
            </a:r>
            <a:r>
              <a:rPr lang="en-US" dirty="0"/>
              <a:t> </a:t>
            </a:r>
            <a:r>
              <a:rPr lang="en-US" dirty="0" err="1" smtClean="0"/>
              <a:t>memperoleh</a:t>
            </a:r>
            <a:r>
              <a:rPr lang="en-US" dirty="0" smtClean="0"/>
              <a:t> </a:t>
            </a:r>
            <a:r>
              <a:rPr lang="en-US" dirty="0" err="1" smtClean="0"/>
              <a:t>informasi</a:t>
            </a:r>
            <a:r>
              <a:rPr lang="en-US" dirty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/>
              <a:t>penyelenggaraan</a:t>
            </a:r>
            <a:r>
              <a:rPr lang="en-US" dirty="0"/>
              <a:t> </a:t>
            </a:r>
            <a:r>
              <a:rPr lang="en-US" dirty="0" err="1"/>
              <a:t>pemerintahan</a:t>
            </a:r>
            <a:r>
              <a:rPr lang="en-US" dirty="0"/>
              <a:t>, </a:t>
            </a:r>
            <a:r>
              <a:rPr lang="en-US" dirty="0" err="1"/>
              <a:t>yakni</a:t>
            </a:r>
            <a:r>
              <a:rPr lang="en-US" dirty="0"/>
              <a:t> </a:t>
            </a:r>
            <a:r>
              <a:rPr lang="en-US" dirty="0" err="1" smtClean="0"/>
              <a:t>informasi</a:t>
            </a:r>
            <a:r>
              <a:rPr lang="en-US" dirty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/>
              <a:t>kebijakan</a:t>
            </a:r>
            <a:r>
              <a:rPr lang="en-US" dirty="0"/>
              <a:t>, proses </a:t>
            </a: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pelaksanaannya</a:t>
            </a:r>
            <a:r>
              <a:rPr lang="en-US" dirty="0" smtClean="0"/>
              <a:t>,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/>
              <a:t>hasil-hasil</a:t>
            </a:r>
            <a:r>
              <a:rPr lang="en-US" dirty="0"/>
              <a:t> yang </a:t>
            </a:r>
            <a:r>
              <a:rPr lang="en-US" dirty="0" err="1"/>
              <a:t>dicapai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00152" y="2309367"/>
            <a:ext cx="3611217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 err="1"/>
              <a:t>Transparansi</a:t>
            </a:r>
            <a:r>
              <a:rPr lang="en-US" sz="2000" dirty="0"/>
              <a:t> </a:t>
            </a:r>
            <a:r>
              <a:rPr lang="en-US" sz="2000" dirty="0" err="1"/>
              <a:t>berbicara</a:t>
            </a:r>
            <a:r>
              <a:rPr lang="en-US" sz="2000" dirty="0"/>
              <a:t> </a:t>
            </a:r>
            <a:r>
              <a:rPr lang="en-US" sz="2000" dirty="0" err="1" smtClean="0"/>
              <a:t>tentang</a:t>
            </a:r>
            <a:r>
              <a:rPr lang="en-US" sz="2000" dirty="0"/>
              <a:t> </a:t>
            </a:r>
            <a:r>
              <a:rPr lang="en-US" sz="2000" dirty="0" err="1" smtClean="0"/>
              <a:t>adanya</a:t>
            </a:r>
            <a:r>
              <a:rPr lang="en-US" sz="2000" dirty="0" smtClean="0"/>
              <a:t> </a:t>
            </a:r>
            <a:r>
              <a:rPr lang="en-US" sz="2000" dirty="0" err="1"/>
              <a:t>kebijakan</a:t>
            </a:r>
            <a:r>
              <a:rPr lang="en-US" sz="2000" dirty="0"/>
              <a:t> </a:t>
            </a:r>
            <a:r>
              <a:rPr lang="en-US" sz="2000" dirty="0" err="1"/>
              <a:t>terbuka</a:t>
            </a:r>
            <a:r>
              <a:rPr lang="en-US" sz="2000" dirty="0"/>
              <a:t> </a:t>
            </a:r>
            <a:r>
              <a:rPr lang="en-US" sz="2000" dirty="0" err="1" smtClean="0"/>
              <a:t>bagi</a:t>
            </a:r>
            <a:r>
              <a:rPr lang="en-US" sz="2000" dirty="0"/>
              <a:t> </a:t>
            </a:r>
            <a:r>
              <a:rPr lang="en-US" sz="2000" dirty="0" err="1" smtClean="0"/>
              <a:t>pengawasan</a:t>
            </a:r>
            <a:r>
              <a:rPr lang="en-US" sz="2000" dirty="0"/>
              <a:t>. </a:t>
            </a:r>
            <a:r>
              <a:rPr lang="en-US" sz="2000" dirty="0" err="1"/>
              <a:t>Sementara</a:t>
            </a:r>
            <a:r>
              <a:rPr lang="en-US" sz="2000" dirty="0"/>
              <a:t> yang </a:t>
            </a:r>
            <a:r>
              <a:rPr lang="en-US" sz="2000" dirty="0" err="1"/>
              <a:t>dimaksud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 smtClean="0"/>
              <a:t>informasi</a:t>
            </a:r>
            <a:r>
              <a:rPr lang="en-US" sz="2000" dirty="0"/>
              <a:t>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mengenai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aspek</a:t>
            </a:r>
            <a:r>
              <a:rPr lang="en-US" sz="2000" dirty="0"/>
              <a:t> </a:t>
            </a:r>
            <a:r>
              <a:rPr lang="en-US" sz="2000" dirty="0" err="1"/>
              <a:t>kebijakan</a:t>
            </a:r>
            <a:r>
              <a:rPr lang="en-US" sz="2000" dirty="0"/>
              <a:t> </a:t>
            </a:r>
            <a:r>
              <a:rPr lang="en-US" sz="2000" dirty="0" err="1" smtClean="0"/>
              <a:t>pemerintah</a:t>
            </a:r>
            <a:r>
              <a:rPr lang="en-US" sz="2000" dirty="0"/>
              <a:t> </a:t>
            </a:r>
            <a:r>
              <a:rPr lang="en-US" sz="2000" dirty="0" smtClean="0"/>
              <a:t>yang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dijangkau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</a:t>
            </a:r>
            <a:r>
              <a:rPr lang="en-US" sz="2000" dirty="0" err="1"/>
              <a:t>publik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936018" y="114902"/>
            <a:ext cx="3377317" cy="3539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700" b="1" dirty="0" smtClean="0"/>
              <a:t>TRANSPARANSI INFORMASI PUBLIK</a:t>
            </a:r>
            <a:endParaRPr lang="en-US" sz="1700" b="1" dirty="0"/>
          </a:p>
        </p:txBody>
      </p:sp>
      <p:sp>
        <p:nvSpPr>
          <p:cNvPr id="8" name="Left-Right-Up Arrow 7"/>
          <p:cNvSpPr/>
          <p:nvPr/>
        </p:nvSpPr>
        <p:spPr>
          <a:xfrm>
            <a:off x="4031974" y="2464905"/>
            <a:ext cx="906448" cy="1272208"/>
          </a:xfrm>
          <a:prstGeom prst="leftRigh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2316</Words>
  <Application>Microsoft Office PowerPoint</Application>
  <PresentationFormat>On-screen Show (16:9)</PresentationFormat>
  <Paragraphs>324</Paragraphs>
  <Slides>43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PENGUJIAN KONSEKUENSI </vt:lpstr>
      <vt:lpstr>DAFTAR INFORMASI PUBLIK  </vt:lpstr>
      <vt:lpstr>PowerPoint Presentation</vt:lpstr>
      <vt:lpstr>PowerPoint Presentation</vt:lpstr>
      <vt:lpstr>PowerPoint Presentation</vt:lpstr>
      <vt:lpstr>PowerPoint Presentation</vt:lpstr>
      <vt:lpstr>IP DIKECUALIKAN</vt:lpstr>
      <vt:lpstr>PowerPoint Presentation</vt:lpstr>
      <vt:lpstr>PENGUJIAN KONSEKUENSI </vt:lpstr>
      <vt:lpstr>Maksud dari KEPATUTAN ?</vt:lpstr>
      <vt:lpstr>PowerPoint Presentation</vt:lpstr>
      <vt:lpstr>TUJUAN PENGKLASIFIKASIAN INFORMASI PUBLIK</vt:lpstr>
      <vt:lpstr>ASAS PENGKLASIFIKASIAN INFORMASI PUBLIK</vt:lpstr>
      <vt:lpstr>Pemberian dan Penyimpanan Informasi yang dikecualikan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2024-05-13T15:52:18Z</dcterms:modified>
</cp:coreProperties>
</file>